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8" r:id="rId2"/>
    <p:sldMasterId id="2147483662" r:id="rId3"/>
    <p:sldMasterId id="2147483683" r:id="rId4"/>
    <p:sldMasterId id="2147483689" r:id="rId5"/>
  </p:sldMasterIdLst>
  <p:notesMasterIdLst>
    <p:notesMasterId r:id="rId17"/>
  </p:notesMasterIdLst>
  <p:handoutMasterIdLst>
    <p:handoutMasterId r:id="rId18"/>
  </p:handoutMasterIdLst>
  <p:sldIdLst>
    <p:sldId id="257" r:id="rId6"/>
    <p:sldId id="307" r:id="rId7"/>
    <p:sldId id="315" r:id="rId8"/>
    <p:sldId id="314" r:id="rId9"/>
    <p:sldId id="319" r:id="rId10"/>
    <p:sldId id="316" r:id="rId11"/>
    <p:sldId id="317" r:id="rId12"/>
    <p:sldId id="320" r:id="rId13"/>
    <p:sldId id="318" r:id="rId14"/>
    <p:sldId id="321" r:id="rId15"/>
    <p:sldId id="313" r:id="rId16"/>
  </p:sldIdLst>
  <p:sldSz cx="9144000" cy="6858000" type="screen4x3"/>
  <p:notesSz cx="6792913" cy="992505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3942">
          <p15:clr>
            <a:srgbClr val="A4A3A4"/>
          </p15:clr>
        </p15:guide>
        <p15:guide id="3" orient="horz" pos="1896">
          <p15:clr>
            <a:srgbClr val="A4A3A4"/>
          </p15:clr>
        </p15:guide>
        <p15:guide id="4" pos="2880">
          <p15:clr>
            <a:srgbClr val="A4A3A4"/>
          </p15:clr>
        </p15:guide>
        <p15:guide id="5" pos="5442">
          <p15:clr>
            <a:srgbClr val="A4A3A4"/>
          </p15:clr>
        </p15:guide>
        <p15:guide id="6" pos="3312">
          <p15:clr>
            <a:srgbClr val="A4A3A4"/>
          </p15:clr>
        </p15:guide>
        <p15:guide id="7" pos="5556">
          <p15:clr>
            <a:srgbClr val="A4A3A4"/>
          </p15:clr>
        </p15:guide>
        <p15:guide id="8" pos="798">
          <p15:clr>
            <a:srgbClr val="A4A3A4"/>
          </p15:clr>
        </p15:guide>
        <p15:guide id="9" pos="317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5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E76F"/>
    <a:srgbClr val="0097BD"/>
    <a:srgbClr val="00B2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3229" autoAdjust="0"/>
  </p:normalViewPr>
  <p:slideViewPr>
    <p:cSldViewPr>
      <p:cViewPr varScale="1">
        <p:scale>
          <a:sx n="74" d="100"/>
          <a:sy n="74" d="100"/>
        </p:scale>
        <p:origin x="1060" y="56"/>
      </p:cViewPr>
      <p:guideLst>
        <p:guide orient="horz" pos="2160"/>
        <p:guide orient="horz" pos="3942"/>
        <p:guide orient="horz" pos="1896"/>
        <p:guide pos="2880"/>
        <p:guide pos="5442"/>
        <p:guide pos="3312"/>
        <p:guide pos="5556"/>
        <p:guide pos="798"/>
        <p:guide pos="317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79" d="100"/>
          <a:sy n="79" d="100"/>
        </p:scale>
        <p:origin x="-3936" y="-84"/>
      </p:cViewPr>
      <p:guideLst>
        <p:guide orient="horz" pos="3125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4336" cy="496808"/>
          </a:xfrm>
          <a:prstGeom prst="rect">
            <a:avLst/>
          </a:prstGeom>
        </p:spPr>
        <p:txBody>
          <a:bodyPr vert="horz" lIns="91394" tIns="45697" rIns="91394" bIns="45697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6991" y="2"/>
            <a:ext cx="2944336" cy="496808"/>
          </a:xfrm>
          <a:prstGeom prst="rect">
            <a:avLst/>
          </a:prstGeom>
        </p:spPr>
        <p:txBody>
          <a:bodyPr vert="horz" lIns="91394" tIns="45697" rIns="91394" bIns="45697" rtlCol="0"/>
          <a:lstStyle>
            <a:lvl1pPr algn="r">
              <a:defRPr sz="1200"/>
            </a:lvl1pPr>
          </a:lstStyle>
          <a:p>
            <a:fld id="{BB77807B-3FDF-45EA-B111-327B312EC8A8}" type="datetimeFigureOut">
              <a:rPr lang="fr-FR" smtClean="0"/>
              <a:t>20/12/2025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6656"/>
            <a:ext cx="2944336" cy="496807"/>
          </a:xfrm>
          <a:prstGeom prst="rect">
            <a:avLst/>
          </a:prstGeom>
        </p:spPr>
        <p:txBody>
          <a:bodyPr vert="horz" lIns="91394" tIns="45697" rIns="91394" bIns="45697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6991" y="9426656"/>
            <a:ext cx="2944336" cy="496807"/>
          </a:xfrm>
          <a:prstGeom prst="rect">
            <a:avLst/>
          </a:prstGeom>
        </p:spPr>
        <p:txBody>
          <a:bodyPr vert="horz" lIns="91394" tIns="45697" rIns="91394" bIns="45697" rtlCol="0" anchor="b"/>
          <a:lstStyle>
            <a:lvl1pPr algn="r">
              <a:defRPr sz="1200"/>
            </a:lvl1pPr>
          </a:lstStyle>
          <a:p>
            <a:fld id="{7E5AF0E9-1483-4C50-81F3-D7F699049B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92705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2943595" cy="496252"/>
          </a:xfrm>
          <a:prstGeom prst="rect">
            <a:avLst/>
          </a:prstGeom>
        </p:spPr>
        <p:txBody>
          <a:bodyPr vert="horz" lIns="91394" tIns="45697" rIns="91394" bIns="45697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7747" y="2"/>
            <a:ext cx="2943595" cy="496252"/>
          </a:xfrm>
          <a:prstGeom prst="rect">
            <a:avLst/>
          </a:prstGeom>
        </p:spPr>
        <p:txBody>
          <a:bodyPr vert="horz" lIns="91394" tIns="45697" rIns="91394" bIns="45697" rtlCol="0"/>
          <a:lstStyle>
            <a:lvl1pPr algn="r">
              <a:defRPr sz="1200"/>
            </a:lvl1pPr>
          </a:lstStyle>
          <a:p>
            <a:fld id="{D3408DD4-2848-4130-91D2-DA279B566371}" type="datetimeFigureOut">
              <a:rPr lang="fr-FR" smtClean="0"/>
              <a:pPr/>
              <a:t>20/12/2025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0937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4" tIns="45697" rIns="91394" bIns="45697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292" y="4714400"/>
            <a:ext cx="5434330" cy="4466273"/>
          </a:xfrm>
          <a:prstGeom prst="rect">
            <a:avLst/>
          </a:prstGeom>
        </p:spPr>
        <p:txBody>
          <a:bodyPr vert="horz" lIns="91394" tIns="45697" rIns="91394" bIns="45697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3" y="9427076"/>
            <a:ext cx="2943595" cy="496252"/>
          </a:xfrm>
          <a:prstGeom prst="rect">
            <a:avLst/>
          </a:prstGeom>
        </p:spPr>
        <p:txBody>
          <a:bodyPr vert="horz" lIns="91394" tIns="45697" rIns="91394" bIns="45697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7747" y="9427076"/>
            <a:ext cx="2943595" cy="496252"/>
          </a:xfrm>
          <a:prstGeom prst="rect">
            <a:avLst/>
          </a:prstGeom>
        </p:spPr>
        <p:txBody>
          <a:bodyPr vert="horz" lIns="91394" tIns="45697" rIns="91394" bIns="45697" rtlCol="0" anchor="b"/>
          <a:lstStyle>
            <a:lvl1pPr algn="r">
              <a:defRPr sz="1200"/>
            </a:lvl1pPr>
          </a:lstStyle>
          <a:p>
            <a:fld id="{5686E92E-1CC9-49FE-85F2-4F6117653B4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70514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 bwMode="gray"/>
        <p:txBody>
          <a:bodyPr/>
          <a:lstStyle>
            <a:lvl1pPr marL="363538" indent="-180975">
              <a:lnSpc>
                <a:spcPct val="120000"/>
              </a:lnSpc>
              <a:spcAft>
                <a:spcPts val="0"/>
              </a:spcAft>
              <a:buSzPct val="130000"/>
              <a:buFontTx/>
              <a:buBlip>
                <a:blip r:embed="rId2"/>
              </a:buBlip>
              <a:tabLst>
                <a:tab pos="6281738" algn="l"/>
                <a:tab pos="6456363" algn="l"/>
              </a:tabLst>
              <a:defRPr sz="1400" b="0">
                <a:solidFill>
                  <a:schemeClr val="tx1"/>
                </a:solidFill>
              </a:defRPr>
            </a:lvl1pPr>
            <a:lvl3pPr algn="just">
              <a:defRPr/>
            </a:lvl3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r>
              <a:rPr lang="fr-FR"/>
              <a:t>February 11th 2016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19858401-1896-4F80-9B2B-186795E41C2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/>
          <a:p>
            <a:r>
              <a:rPr lang="fr-FR"/>
              <a:t>Titre de la présentation</a:t>
            </a:r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 bwMode="gray">
          <a:xfrm>
            <a:off x="1476000" y="1693059"/>
            <a:ext cx="7146000" cy="1316841"/>
          </a:xfrm>
        </p:spPr>
        <p:txBody>
          <a:bodyPr/>
          <a:lstStyle>
            <a:lvl3pPr>
              <a:buNone/>
              <a:defRPr/>
            </a:lvl3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r>
              <a:rPr lang="fr-FR"/>
              <a:t>February 11th 2016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19858401-1896-4F80-9B2B-186795E41C2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/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13" name="Espace réservé pour une image  9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5029200" y="3024000"/>
            <a:ext cx="3790950" cy="2538000"/>
          </a:xfrm>
          <a:solidFill>
            <a:schemeClr val="bg1">
              <a:lumMod val="85000"/>
            </a:schemeClr>
          </a:solidFill>
          <a:effectLst>
            <a:outerShdw blurRad="127000" dist="38100" dir="2700000" algn="tl" rotWithShape="0">
              <a:prstClr val="black">
                <a:alpha val="40000"/>
              </a:prstClr>
            </a:outerShdw>
          </a:effectLst>
        </p:spPr>
        <p:txBody>
          <a:bodyPr bIns="648000" anchor="ctr" anchorCtr="0"/>
          <a:lstStyle>
            <a:lvl1pPr algn="ctr">
              <a:defRPr sz="1400" b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visuel</a:t>
            </a:r>
          </a:p>
        </p:txBody>
      </p:sp>
      <p:sp>
        <p:nvSpPr>
          <p:cNvPr id="14" name="Espace réservé du tableau 8"/>
          <p:cNvSpPr>
            <a:spLocks noGrp="1"/>
          </p:cNvSpPr>
          <p:nvPr>
            <p:ph type="tbl" sz="quarter" idx="13" hasCustomPrompt="1"/>
          </p:nvPr>
        </p:nvSpPr>
        <p:spPr bwMode="gray">
          <a:xfrm>
            <a:off x="1266825" y="2811487"/>
            <a:ext cx="3725799" cy="2950344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fr-FR" dirty="0"/>
              <a:t> 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ercalair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fond_intercalaire_1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 bwMode="gray"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 bwMode="gray">
          <a:xfrm>
            <a:off x="2196000" y="1346101"/>
            <a:ext cx="6426000" cy="4911824"/>
          </a:xfrm>
        </p:spPr>
        <p:txBody>
          <a:bodyPr anchor="t" anchorCtr="0"/>
          <a:lstStyle>
            <a:lvl1pPr>
              <a:lnSpc>
                <a:spcPct val="12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Cliquez pour modifier le style du titre</a:t>
            </a:r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 bwMode="gray">
          <a:xfrm>
            <a:off x="1475656" y="6858000"/>
            <a:ext cx="6480720" cy="18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February 11th 2016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1"/>
          </p:nvPr>
        </p:nvSpPr>
        <p:spPr bwMode="gray">
          <a:xfrm>
            <a:off x="8028384" y="6859575"/>
            <a:ext cx="734368" cy="18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858401-1896-4F80-9B2B-186795E41C2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2"/>
          </p:nvPr>
        </p:nvSpPr>
        <p:spPr bwMode="gray">
          <a:xfrm>
            <a:off x="1476000" y="7131743"/>
            <a:ext cx="1151784" cy="11663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Titre de la présentation</a:t>
            </a:r>
            <a:endParaRPr lang="fr-FR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ercalai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fond_intercalaire_2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 bwMode="gray"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 bwMode="gray">
          <a:xfrm>
            <a:off x="2196000" y="1346101"/>
            <a:ext cx="6426000" cy="4911824"/>
          </a:xfrm>
        </p:spPr>
        <p:txBody>
          <a:bodyPr anchor="t" anchorCtr="0"/>
          <a:lstStyle>
            <a:lvl1pPr>
              <a:lnSpc>
                <a:spcPct val="12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Cliquez pour modifier le style du titre</a:t>
            </a:r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 bwMode="gray">
          <a:xfrm>
            <a:off x="1475656" y="6858000"/>
            <a:ext cx="6480720" cy="18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February 11th 2016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1"/>
          </p:nvPr>
        </p:nvSpPr>
        <p:spPr bwMode="gray">
          <a:xfrm>
            <a:off x="8028384" y="6859575"/>
            <a:ext cx="734368" cy="18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858401-1896-4F80-9B2B-186795E41C2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2"/>
          </p:nvPr>
        </p:nvSpPr>
        <p:spPr bwMode="gray">
          <a:xfrm>
            <a:off x="1476000" y="7131743"/>
            <a:ext cx="1151784" cy="11663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Titre de la présentation</a:t>
            </a:r>
            <a:endParaRPr lang="fr-FR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ercalair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fond_intercalaire_3_bis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 bwMode="gray">
          <a:xfrm>
            <a:off x="2196000" y="1346101"/>
            <a:ext cx="6426000" cy="4911824"/>
          </a:xfrm>
        </p:spPr>
        <p:txBody>
          <a:bodyPr anchor="t" anchorCtr="0"/>
          <a:lstStyle>
            <a:lvl1pPr>
              <a:lnSpc>
                <a:spcPct val="12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Cliquez pour modifier le style du titre</a:t>
            </a:r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 bwMode="gray">
          <a:xfrm>
            <a:off x="1533054" y="6858000"/>
            <a:ext cx="6480720" cy="18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February 11th 2016</a:t>
            </a:r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 bwMode="gray">
          <a:xfrm>
            <a:off x="8085782" y="6859575"/>
            <a:ext cx="734368" cy="18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858401-1896-4F80-9B2B-186795E41C2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 bwMode="gray">
          <a:xfrm>
            <a:off x="1533398" y="7131743"/>
            <a:ext cx="1151784" cy="11663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Titre de la présentation</a:t>
            </a:r>
            <a:endParaRPr lang="fr-FR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ercalair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fond_intercalaire_4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 bwMode="gray"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 bwMode="gray">
          <a:xfrm>
            <a:off x="2196000" y="1346101"/>
            <a:ext cx="6426000" cy="4911824"/>
          </a:xfrm>
        </p:spPr>
        <p:txBody>
          <a:bodyPr anchor="t" anchorCtr="0"/>
          <a:lstStyle>
            <a:lvl1pPr>
              <a:lnSpc>
                <a:spcPct val="12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Cliquez pour modifier le style du titre</a:t>
            </a:r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 bwMode="gray">
          <a:xfrm>
            <a:off x="1475656" y="6858000"/>
            <a:ext cx="6480720" cy="18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February 11th 2016</a:t>
            </a:r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 bwMode="gray">
          <a:xfrm>
            <a:off x="8028384" y="6859575"/>
            <a:ext cx="734368" cy="18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858401-1896-4F80-9B2B-186795E41C2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 bwMode="gray">
          <a:xfrm>
            <a:off x="1476000" y="7131743"/>
            <a:ext cx="1151784" cy="11663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Titre de la présentation</a:t>
            </a:r>
            <a:endParaRPr lang="fr-FR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ercalair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fond_intercalaire_1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 bwMode="gray"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 bwMode="gray">
          <a:xfrm>
            <a:off x="2196000" y="1346101"/>
            <a:ext cx="6426000" cy="4911824"/>
          </a:xfrm>
        </p:spPr>
        <p:txBody>
          <a:bodyPr anchor="t" anchorCtr="0"/>
          <a:lstStyle>
            <a:lvl1pPr>
              <a:lnSpc>
                <a:spcPct val="12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Cliquez pour modifier le style du titre</a:t>
            </a:r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 bwMode="gray">
          <a:xfrm>
            <a:off x="1475656" y="6858000"/>
            <a:ext cx="6480720" cy="18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>
                <a:solidFill>
                  <a:prstClr val="white"/>
                </a:solidFill>
              </a:rPr>
              <a:t>February 11th 2016</a:t>
            </a: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1"/>
          </p:nvPr>
        </p:nvSpPr>
        <p:spPr bwMode="gray">
          <a:xfrm>
            <a:off x="8028384" y="6859575"/>
            <a:ext cx="734368" cy="18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858401-1896-4F80-9B2B-186795E41C27}" type="slidenum">
              <a:rPr lang="fr-FR" smtClean="0">
                <a:solidFill>
                  <a:prstClr val="white"/>
                </a:solidFill>
              </a:rPr>
              <a:pPr/>
              <a:t>‹N°›</a:t>
            </a:fld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2"/>
          </p:nvPr>
        </p:nvSpPr>
        <p:spPr bwMode="gray">
          <a:xfrm>
            <a:off x="1476000" y="7131743"/>
            <a:ext cx="1151784" cy="11663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>
                <a:solidFill>
                  <a:prstClr val="white"/>
                </a:solidFill>
              </a:rPr>
              <a:t>Titre de la présentation</a:t>
            </a:r>
            <a:endParaRPr lang="fr-FR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5893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ercalai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fond_intercalaire_2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 bwMode="gray"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 bwMode="gray">
          <a:xfrm>
            <a:off x="2196000" y="1346101"/>
            <a:ext cx="6426000" cy="4911824"/>
          </a:xfrm>
        </p:spPr>
        <p:txBody>
          <a:bodyPr anchor="t" anchorCtr="0"/>
          <a:lstStyle>
            <a:lvl1pPr>
              <a:lnSpc>
                <a:spcPct val="12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Cliquez pour modifier le style du titre</a:t>
            </a:r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 bwMode="gray">
          <a:xfrm>
            <a:off x="1475656" y="6858000"/>
            <a:ext cx="6480720" cy="18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>
                <a:solidFill>
                  <a:prstClr val="white"/>
                </a:solidFill>
              </a:rPr>
              <a:t>February 11th 2016</a:t>
            </a: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1"/>
          </p:nvPr>
        </p:nvSpPr>
        <p:spPr bwMode="gray">
          <a:xfrm>
            <a:off x="8028384" y="6859575"/>
            <a:ext cx="734368" cy="18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858401-1896-4F80-9B2B-186795E41C27}" type="slidenum">
              <a:rPr lang="fr-FR" smtClean="0">
                <a:solidFill>
                  <a:prstClr val="white"/>
                </a:solidFill>
              </a:rPr>
              <a:pPr/>
              <a:t>‹N°›</a:t>
            </a:fld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2"/>
          </p:nvPr>
        </p:nvSpPr>
        <p:spPr bwMode="gray">
          <a:xfrm>
            <a:off x="1476000" y="7131743"/>
            <a:ext cx="1151784" cy="11663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>
                <a:solidFill>
                  <a:prstClr val="white"/>
                </a:solidFill>
              </a:rPr>
              <a:t>Titre de la présentation</a:t>
            </a:r>
            <a:endParaRPr lang="fr-FR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84563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ercalair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fond_intercalaire_3_bis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 bwMode="gray">
          <a:xfrm>
            <a:off x="2196000" y="1346101"/>
            <a:ext cx="6426000" cy="4911824"/>
          </a:xfrm>
        </p:spPr>
        <p:txBody>
          <a:bodyPr anchor="t" anchorCtr="0"/>
          <a:lstStyle>
            <a:lvl1pPr>
              <a:lnSpc>
                <a:spcPct val="12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Cliquez pour modifier le style du titre</a:t>
            </a:r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 bwMode="gray">
          <a:xfrm>
            <a:off x="1533054" y="6858000"/>
            <a:ext cx="6480720" cy="18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>
                <a:solidFill>
                  <a:prstClr val="white"/>
                </a:solidFill>
              </a:rPr>
              <a:t>February 11th 2016</a:t>
            </a: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 bwMode="gray">
          <a:xfrm>
            <a:off x="8085782" y="6859575"/>
            <a:ext cx="734368" cy="18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858401-1896-4F80-9B2B-186795E41C27}" type="slidenum">
              <a:rPr lang="fr-FR" smtClean="0">
                <a:solidFill>
                  <a:prstClr val="white"/>
                </a:solidFill>
              </a:rPr>
              <a:pPr/>
              <a:t>‹N°›</a:t>
            </a:fld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 bwMode="gray">
          <a:xfrm>
            <a:off x="1533398" y="7131743"/>
            <a:ext cx="1151784" cy="11663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>
                <a:solidFill>
                  <a:prstClr val="white"/>
                </a:solidFill>
              </a:rPr>
              <a:t>Titre de la présentation</a:t>
            </a:r>
            <a:endParaRPr lang="fr-FR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73077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ercalair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fond_intercalaire_4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 bwMode="gray"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 bwMode="gray">
          <a:xfrm>
            <a:off x="2196000" y="1346101"/>
            <a:ext cx="6426000" cy="4911824"/>
          </a:xfrm>
        </p:spPr>
        <p:txBody>
          <a:bodyPr anchor="t" anchorCtr="0"/>
          <a:lstStyle>
            <a:lvl1pPr>
              <a:lnSpc>
                <a:spcPct val="12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Cliquez pour modifier le style du titre</a:t>
            </a:r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 bwMode="gray">
          <a:xfrm>
            <a:off x="1475656" y="6858000"/>
            <a:ext cx="6480720" cy="18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>
                <a:solidFill>
                  <a:prstClr val="white"/>
                </a:solidFill>
              </a:rPr>
              <a:t>February 11th 2016</a:t>
            </a: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 bwMode="gray">
          <a:xfrm>
            <a:off x="8028384" y="6859575"/>
            <a:ext cx="734368" cy="18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858401-1896-4F80-9B2B-186795E41C27}" type="slidenum">
              <a:rPr lang="fr-FR" smtClean="0">
                <a:solidFill>
                  <a:prstClr val="white"/>
                </a:solidFill>
              </a:rPr>
              <a:pPr/>
              <a:t>‹N°›</a:t>
            </a:fld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 bwMode="gray">
          <a:xfrm>
            <a:off x="1476000" y="7131743"/>
            <a:ext cx="1151784" cy="11663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>
                <a:solidFill>
                  <a:prstClr val="white"/>
                </a:solidFill>
              </a:rPr>
              <a:t>Titre de la présentation</a:t>
            </a:r>
            <a:endParaRPr lang="fr-FR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04048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 bwMode="gray"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r>
              <a:rPr lang="fr-FR">
                <a:solidFill>
                  <a:prstClr val="black"/>
                </a:solidFill>
              </a:rPr>
              <a:t>February 11th 2016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19858401-1896-4F80-9B2B-186795E41C27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/>
          <a:p>
            <a:r>
              <a:rPr lang="fr-FR">
                <a:solidFill>
                  <a:prstClr val="white"/>
                </a:solidFill>
              </a:rPr>
              <a:t>Titre de la présentation</a:t>
            </a:r>
            <a:endParaRPr lang="fr-FR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564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fond_titre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 bwMode="gray"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2195736" y="0"/>
            <a:ext cx="6426264" cy="6206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 bwMode="gray">
          <a:xfrm>
            <a:off x="2196000" y="1288951"/>
            <a:ext cx="6426000" cy="4968974"/>
          </a:xfrm>
        </p:spPr>
        <p:txBody>
          <a:bodyPr/>
          <a:lstStyle>
            <a:lvl1pPr algn="l">
              <a:lnSpc>
                <a:spcPct val="108000"/>
              </a:lnSpc>
              <a:spcAft>
                <a:spcPts val="1200"/>
              </a:spcAft>
              <a:defRPr sz="3600" b="0">
                <a:solidFill>
                  <a:schemeClr val="bg1"/>
                </a:solidFill>
                <a:latin typeface="Georgia" pitchFamily="18" charset="0"/>
              </a:defRPr>
            </a:lvl1pPr>
            <a:lvl2pPr algn="l">
              <a:lnSpc>
                <a:spcPct val="100000"/>
              </a:lnSpc>
              <a:defRPr sz="1400" cap="all" baseline="0"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1763688" y="6467624"/>
            <a:ext cx="6192688" cy="201735"/>
          </a:xfrm>
        </p:spPr>
        <p:txBody>
          <a:bodyPr/>
          <a:lstStyle/>
          <a:p>
            <a:r>
              <a:rPr lang="fr-FR"/>
              <a:t>February 11th 2016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1763688" y="6741368"/>
            <a:ext cx="1151784" cy="11663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19858401-1896-4F80-9B2B-186795E41C2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 bwMode="gray"/>
        <p:txBody>
          <a:bodyPr/>
          <a:lstStyle>
            <a:lvl1pPr marL="363538" indent="-180975">
              <a:lnSpc>
                <a:spcPct val="120000"/>
              </a:lnSpc>
              <a:spcAft>
                <a:spcPts val="0"/>
              </a:spcAft>
              <a:buSzPct val="130000"/>
              <a:buFontTx/>
              <a:buBlip>
                <a:blip r:embed="rId2"/>
              </a:buBlip>
              <a:tabLst>
                <a:tab pos="6281738" algn="l"/>
                <a:tab pos="6456363" algn="l"/>
              </a:tabLst>
              <a:defRPr sz="1400" b="0">
                <a:solidFill>
                  <a:schemeClr val="tx1"/>
                </a:solidFill>
              </a:defRPr>
            </a:lvl1pPr>
            <a:lvl3pPr algn="just">
              <a:defRPr/>
            </a:lvl3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r>
              <a:rPr lang="fr-FR">
                <a:solidFill>
                  <a:prstClr val="black"/>
                </a:solidFill>
              </a:rPr>
              <a:t>February 11th 2016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19858401-1896-4F80-9B2B-186795E41C27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/>
          <a:p>
            <a:r>
              <a:rPr lang="fr-FR">
                <a:solidFill>
                  <a:prstClr val="white"/>
                </a:solidFill>
              </a:rPr>
              <a:t>Titre de la présentation</a:t>
            </a:r>
            <a:endParaRPr lang="fr-FR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2287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fond_titre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 bwMode="gray"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2195736" y="0"/>
            <a:ext cx="6426264" cy="6206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 bwMode="gray">
          <a:xfrm>
            <a:off x="2196000" y="1288951"/>
            <a:ext cx="6426000" cy="4968974"/>
          </a:xfrm>
        </p:spPr>
        <p:txBody>
          <a:bodyPr/>
          <a:lstStyle>
            <a:lvl1pPr algn="l">
              <a:lnSpc>
                <a:spcPct val="108000"/>
              </a:lnSpc>
              <a:spcAft>
                <a:spcPts val="1200"/>
              </a:spcAft>
              <a:defRPr sz="3600" b="0">
                <a:solidFill>
                  <a:schemeClr val="bg1"/>
                </a:solidFill>
                <a:latin typeface="Georgia" pitchFamily="18" charset="0"/>
              </a:defRPr>
            </a:lvl1pPr>
            <a:lvl2pPr algn="l">
              <a:lnSpc>
                <a:spcPct val="100000"/>
              </a:lnSpc>
              <a:defRPr sz="1400" cap="all" baseline="0"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1763688" y="6467624"/>
            <a:ext cx="6192688" cy="201735"/>
          </a:xfrm>
        </p:spPr>
        <p:txBody>
          <a:bodyPr/>
          <a:lstStyle/>
          <a:p>
            <a:r>
              <a:rPr lang="fr-FR">
                <a:solidFill>
                  <a:prstClr val="black"/>
                </a:solidFill>
              </a:rPr>
              <a:t>February 11th 2016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1763688" y="6741368"/>
            <a:ext cx="1151784" cy="11663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dirty="0">
                <a:solidFill>
                  <a:prstClr val="black"/>
                </a:solidFill>
              </a:rPr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19858401-1896-4F80-9B2B-186795E41C27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6437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 bwMode="gray"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r>
              <a:rPr lang="fr-FR">
                <a:solidFill>
                  <a:prstClr val="black"/>
                </a:solidFill>
              </a:rPr>
              <a:t>February 11th 2016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19858401-1896-4F80-9B2B-186795E41C27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/>
          <a:p>
            <a:r>
              <a:rPr lang="fr-FR">
                <a:solidFill>
                  <a:prstClr val="white"/>
                </a:solidFill>
              </a:rPr>
              <a:t>Titre de la présentation</a:t>
            </a:r>
            <a:endParaRPr lang="fr-FR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23083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exer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 bwMode="gray">
          <a:xfrm>
            <a:off x="1476000" y="1693059"/>
            <a:ext cx="7146000" cy="3392125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r>
              <a:rPr lang="fr-FR">
                <a:solidFill>
                  <a:prstClr val="black"/>
                </a:solidFill>
              </a:rPr>
              <a:t>February 11th 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>
                <a:solidFill>
                  <a:prstClr val="white"/>
                </a:solidFill>
              </a:rPr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19858401-1896-4F80-9B2B-186795E41C27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 bwMode="gray">
          <a:xfrm>
            <a:off x="1475999" y="5483323"/>
            <a:ext cx="7146000" cy="774602"/>
          </a:xfrm>
        </p:spPr>
        <p:txBody>
          <a:bodyPr/>
          <a:lstStyle>
            <a:lvl1pPr algn="ctr">
              <a:lnSpc>
                <a:spcPct val="120000"/>
              </a:lnSpc>
              <a:spcAft>
                <a:spcPts val="0"/>
              </a:spcAft>
              <a:defRPr sz="1400"/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5302795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2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r>
              <a:rPr lang="fr-FR">
                <a:solidFill>
                  <a:prstClr val="black"/>
                </a:solidFill>
              </a:rPr>
              <a:t>February 11th 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>
                <a:solidFill>
                  <a:prstClr val="white"/>
                </a:solidFill>
              </a:rPr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19858401-1896-4F80-9B2B-186795E41C27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9" name="Espace réservé du tableau 8"/>
          <p:cNvSpPr>
            <a:spLocks noGrp="1"/>
          </p:cNvSpPr>
          <p:nvPr>
            <p:ph type="tbl" sz="quarter" idx="13" hasCustomPrompt="1"/>
          </p:nvPr>
        </p:nvSpPr>
        <p:spPr bwMode="gray">
          <a:xfrm>
            <a:off x="1476000" y="2132856"/>
            <a:ext cx="7146000" cy="2950344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533815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9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5029200" y="2348880"/>
            <a:ext cx="3790950" cy="2538000"/>
          </a:xfrm>
          <a:solidFill>
            <a:schemeClr val="bg1">
              <a:lumMod val="85000"/>
            </a:schemeClr>
          </a:solidFill>
          <a:effectLst>
            <a:outerShdw blurRad="127000" dist="38100" dir="2700000" algn="tl" rotWithShape="0">
              <a:prstClr val="black">
                <a:alpha val="40000"/>
              </a:prstClr>
            </a:outerShdw>
          </a:effectLst>
        </p:spPr>
        <p:txBody>
          <a:bodyPr bIns="648000" anchor="ctr" anchorCtr="0"/>
          <a:lstStyle>
            <a:lvl1pPr algn="ctr">
              <a:defRPr sz="1400" b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visuel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r>
              <a:rPr lang="fr-FR">
                <a:solidFill>
                  <a:prstClr val="black"/>
                </a:solidFill>
              </a:rPr>
              <a:t>February 11th 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>
                <a:solidFill>
                  <a:prstClr val="white"/>
                </a:solidFill>
              </a:rPr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19858401-1896-4F80-9B2B-186795E41C27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9" name="Espace réservé du tableau 8"/>
          <p:cNvSpPr>
            <a:spLocks noGrp="1"/>
          </p:cNvSpPr>
          <p:nvPr>
            <p:ph type="tbl" sz="quarter" idx="13" hasCustomPrompt="1"/>
          </p:nvPr>
        </p:nvSpPr>
        <p:spPr bwMode="gray">
          <a:xfrm>
            <a:off x="1476000" y="2132856"/>
            <a:ext cx="3564000" cy="2950344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610272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grap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graphique 10"/>
          <p:cNvSpPr>
            <a:spLocks noGrp="1"/>
          </p:cNvSpPr>
          <p:nvPr>
            <p:ph type="chart" sz="quarter" idx="15" hasCustomPrompt="1"/>
          </p:nvPr>
        </p:nvSpPr>
        <p:spPr bwMode="gray">
          <a:xfrm>
            <a:off x="5029200" y="2350800"/>
            <a:ext cx="3790800" cy="2538000"/>
          </a:xfrm>
          <a:solidFill>
            <a:schemeClr val="bg1">
              <a:lumMod val="85000"/>
            </a:schemeClr>
          </a:solidFill>
        </p:spPr>
        <p:txBody>
          <a:bodyPr bIns="648000" anchor="ctr" anchorCtr="0"/>
          <a:lstStyle>
            <a:lvl1pPr algn="ctr">
              <a:defRPr sz="1400" b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Graphique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r>
              <a:rPr lang="fr-FR">
                <a:solidFill>
                  <a:prstClr val="black"/>
                </a:solidFill>
              </a:rPr>
              <a:t>February 11th 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>
                <a:solidFill>
                  <a:prstClr val="white"/>
                </a:solidFill>
              </a:rPr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19858401-1896-4F80-9B2B-186795E41C27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9" name="Espace réservé du tableau 8"/>
          <p:cNvSpPr>
            <a:spLocks noGrp="1"/>
          </p:cNvSpPr>
          <p:nvPr>
            <p:ph type="tbl" sz="quarter" idx="13" hasCustomPrompt="1"/>
          </p:nvPr>
        </p:nvSpPr>
        <p:spPr bwMode="gray">
          <a:xfrm>
            <a:off x="1476000" y="2132856"/>
            <a:ext cx="3564000" cy="2950344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6068554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Intercalair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fond_intercalaire_1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 bwMode="gray"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 bwMode="gray">
          <a:xfrm>
            <a:off x="2196000" y="1346101"/>
            <a:ext cx="6426000" cy="4911824"/>
          </a:xfrm>
        </p:spPr>
        <p:txBody>
          <a:bodyPr anchor="t" anchorCtr="0"/>
          <a:lstStyle>
            <a:lvl1pPr>
              <a:lnSpc>
                <a:spcPct val="12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Cliquez pour modifier le style du titre</a:t>
            </a:r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 bwMode="gray">
          <a:xfrm>
            <a:off x="1475656" y="6858000"/>
            <a:ext cx="6480720" cy="18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>
                <a:solidFill>
                  <a:prstClr val="white"/>
                </a:solidFill>
              </a:rPr>
              <a:t>February 11th 2016</a:t>
            </a: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1"/>
          </p:nvPr>
        </p:nvSpPr>
        <p:spPr bwMode="gray">
          <a:xfrm>
            <a:off x="8028384" y="6859575"/>
            <a:ext cx="734368" cy="18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858401-1896-4F80-9B2B-186795E41C27}" type="slidenum">
              <a:rPr lang="fr-FR" smtClean="0">
                <a:solidFill>
                  <a:prstClr val="white"/>
                </a:solidFill>
              </a:rPr>
              <a:pPr/>
              <a:t>‹N°›</a:t>
            </a:fld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2"/>
          </p:nvPr>
        </p:nvSpPr>
        <p:spPr bwMode="gray">
          <a:xfrm>
            <a:off x="1476000" y="7131743"/>
            <a:ext cx="1151784" cy="11663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>
                <a:solidFill>
                  <a:prstClr val="white"/>
                </a:solidFill>
              </a:rPr>
              <a:t>Titre de la présentation</a:t>
            </a:r>
            <a:endParaRPr lang="fr-FR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6711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 bwMode="gray"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r>
              <a:rPr lang="fr-FR"/>
              <a:t>February 11th 2016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19858401-1896-4F80-9B2B-186795E41C2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/>
          <a:p>
            <a:r>
              <a:rPr lang="fr-FR"/>
              <a:t>Titre de la présentation</a:t>
            </a:r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exer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 bwMode="gray">
          <a:xfrm>
            <a:off x="1476000" y="1693059"/>
            <a:ext cx="7146000" cy="3392125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r>
              <a:rPr lang="fr-FR"/>
              <a:t>February 11th 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19858401-1896-4F80-9B2B-186795E41C2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 bwMode="gray">
          <a:xfrm>
            <a:off x="1475999" y="5483323"/>
            <a:ext cx="7146000" cy="774602"/>
          </a:xfrm>
        </p:spPr>
        <p:txBody>
          <a:bodyPr/>
          <a:lstStyle>
            <a:lvl1pPr algn="ctr">
              <a:lnSpc>
                <a:spcPct val="120000"/>
              </a:lnSpc>
              <a:spcAft>
                <a:spcPts val="0"/>
              </a:spcAft>
              <a:defRPr sz="1400"/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2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r>
              <a:rPr lang="fr-FR"/>
              <a:t>February 11th 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19858401-1896-4F80-9B2B-186795E41C2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tableau 8"/>
          <p:cNvSpPr>
            <a:spLocks noGrp="1"/>
          </p:cNvSpPr>
          <p:nvPr>
            <p:ph type="tbl" sz="quarter" idx="13" hasCustomPrompt="1"/>
          </p:nvPr>
        </p:nvSpPr>
        <p:spPr bwMode="gray">
          <a:xfrm>
            <a:off x="1476000" y="2132856"/>
            <a:ext cx="7146000" cy="2950344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fr-FR" dirty="0"/>
              <a:t> 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9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5029200" y="2348880"/>
            <a:ext cx="3790950" cy="2538000"/>
          </a:xfrm>
          <a:solidFill>
            <a:schemeClr val="bg1">
              <a:lumMod val="85000"/>
            </a:schemeClr>
          </a:solidFill>
          <a:effectLst>
            <a:outerShdw blurRad="127000" dist="38100" dir="2700000" algn="tl" rotWithShape="0">
              <a:prstClr val="black">
                <a:alpha val="40000"/>
              </a:prstClr>
            </a:outerShdw>
          </a:effectLst>
        </p:spPr>
        <p:txBody>
          <a:bodyPr bIns="648000" anchor="ctr" anchorCtr="0"/>
          <a:lstStyle>
            <a:lvl1pPr algn="ctr">
              <a:defRPr sz="1400" b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visuel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r>
              <a:rPr lang="fr-FR"/>
              <a:t>February 11th 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19858401-1896-4F80-9B2B-186795E41C2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tableau 8"/>
          <p:cNvSpPr>
            <a:spLocks noGrp="1"/>
          </p:cNvSpPr>
          <p:nvPr>
            <p:ph type="tbl" sz="quarter" idx="13" hasCustomPrompt="1"/>
          </p:nvPr>
        </p:nvSpPr>
        <p:spPr bwMode="gray">
          <a:xfrm>
            <a:off x="1476000" y="2132856"/>
            <a:ext cx="3564000" cy="2950344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fr-FR" dirty="0"/>
              <a:t> 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grap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graphique 10"/>
          <p:cNvSpPr>
            <a:spLocks noGrp="1"/>
          </p:cNvSpPr>
          <p:nvPr>
            <p:ph type="chart" sz="quarter" idx="15" hasCustomPrompt="1"/>
          </p:nvPr>
        </p:nvSpPr>
        <p:spPr bwMode="gray">
          <a:xfrm>
            <a:off x="5029200" y="2350800"/>
            <a:ext cx="3790800" cy="2538000"/>
          </a:xfrm>
          <a:solidFill>
            <a:schemeClr val="bg1">
              <a:lumMod val="85000"/>
            </a:schemeClr>
          </a:solidFill>
        </p:spPr>
        <p:txBody>
          <a:bodyPr bIns="648000" anchor="ctr" anchorCtr="0"/>
          <a:lstStyle>
            <a:lvl1pPr algn="ctr">
              <a:defRPr sz="1400" b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Graphique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r>
              <a:rPr lang="fr-FR"/>
              <a:t>February 11th 2016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19858401-1896-4F80-9B2B-186795E41C2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tableau 8"/>
          <p:cNvSpPr>
            <a:spLocks noGrp="1"/>
          </p:cNvSpPr>
          <p:nvPr>
            <p:ph type="tbl" sz="quarter" idx="13" hasCustomPrompt="1"/>
          </p:nvPr>
        </p:nvSpPr>
        <p:spPr bwMode="gray">
          <a:xfrm>
            <a:off x="1476000" y="2132856"/>
            <a:ext cx="3564000" cy="2950344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fr-FR" dirty="0"/>
              <a:t> 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 bwMode="gray"/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r>
              <a:rPr lang="fr-FR"/>
              <a:t>February 11th 2016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19858401-1896-4F80-9B2B-186795E41C2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/>
          <a:p>
            <a:r>
              <a:rPr lang="fr-FR"/>
              <a:t>Titre de la présentation</a:t>
            </a:r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 bwMode="gray">
          <a:xfrm>
            <a:off x="1476000" y="1693059"/>
            <a:ext cx="7146000" cy="1316841"/>
          </a:xfrm>
        </p:spPr>
        <p:txBody>
          <a:bodyPr/>
          <a:lstStyle>
            <a:lvl3pPr>
              <a:buNone/>
              <a:defRPr/>
            </a:lvl3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r>
              <a:rPr lang="fr-FR"/>
              <a:t>February 11th 2016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19858401-1896-4F80-9B2B-186795E41C2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/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10" name="Espace réservé pour une image  9"/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1264824" y="3024000"/>
            <a:ext cx="3772800" cy="2538000"/>
          </a:xfrm>
          <a:solidFill>
            <a:schemeClr val="bg1">
              <a:lumMod val="85000"/>
            </a:schemeClr>
          </a:solidFill>
          <a:effectLst>
            <a:outerShdw blurRad="127000" dist="38100" dir="2700000" algn="tl" rotWithShape="0">
              <a:prstClr val="black">
                <a:alpha val="40000"/>
              </a:prstClr>
            </a:outerShdw>
          </a:effectLst>
        </p:spPr>
        <p:txBody>
          <a:bodyPr bIns="648000" anchor="ctr" anchorCtr="0"/>
          <a:lstStyle>
            <a:lvl1pPr algn="ctr">
              <a:defRPr sz="1400" b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visuel</a:t>
            </a:r>
          </a:p>
        </p:txBody>
      </p:sp>
      <p:sp>
        <p:nvSpPr>
          <p:cNvPr id="11" name="Espace réservé pour une image  9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5048250" y="3024000"/>
            <a:ext cx="3771900" cy="2538000"/>
          </a:xfrm>
          <a:solidFill>
            <a:schemeClr val="bg1">
              <a:lumMod val="85000"/>
            </a:schemeClr>
          </a:solidFill>
          <a:effectLst>
            <a:outerShdw blurRad="127000" dist="38100" dir="2700000" algn="tl" rotWithShape="0">
              <a:prstClr val="black">
                <a:alpha val="40000"/>
              </a:prstClr>
            </a:outerShdw>
          </a:effectLst>
        </p:spPr>
        <p:txBody>
          <a:bodyPr bIns="648000" anchor="ctr" anchorCtr="0"/>
          <a:lstStyle>
            <a:lvl1pPr algn="ctr">
              <a:defRPr sz="1400" b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visuel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5040717" y="2814836"/>
            <a:ext cx="0" cy="2962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17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24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23.xml"/><Relationship Id="rId9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 descr="bandeau_texte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 bwMode="gray">
          <a:xfrm>
            <a:off x="0" y="0"/>
            <a:ext cx="937260" cy="6858000"/>
          </a:xfrm>
          <a:prstGeom prst="rect">
            <a:avLst/>
          </a:prstGeom>
        </p:spPr>
      </p:pic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1080000" y="0"/>
            <a:ext cx="7542000" cy="101617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1476000" y="1693059"/>
            <a:ext cx="7146000" cy="456486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475656" y="6467625"/>
            <a:ext cx="648072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fr-FR"/>
              <a:t>February 11th 2016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1476000" y="6741368"/>
            <a:ext cx="1151784" cy="11663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500">
                <a:solidFill>
                  <a:schemeClr val="bg1"/>
                </a:solidFill>
              </a:defRPr>
            </a:lvl1pPr>
          </a:lstStyle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8028384" y="6469200"/>
            <a:ext cx="734368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9858401-1896-4F80-9B2B-186795E41C27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51" r:id="rId2"/>
    <p:sldLayoutId id="2147483650" r:id="rId3"/>
    <p:sldLayoutId id="2147483655" r:id="rId4"/>
    <p:sldLayoutId id="2147483656" r:id="rId5"/>
    <p:sldLayoutId id="2147483657" r:id="rId6"/>
    <p:sldLayoutId id="2147483660" r:id="rId7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Georgia" pitchFamily="18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spcAft>
          <a:spcPts val="1900"/>
        </a:spcAft>
        <a:buFont typeface="Arial" pitchFamily="34" charset="0"/>
        <a:buNone/>
        <a:defRPr sz="1800" b="1" kern="1200">
          <a:solidFill>
            <a:schemeClr val="tx2"/>
          </a:solidFill>
          <a:latin typeface="+mn-lt"/>
          <a:ea typeface="+mn-ea"/>
          <a:cs typeface="+mn-cs"/>
        </a:defRPr>
      </a:lvl1pPr>
      <a:lvl2pPr marL="0" indent="0" algn="just" defTabSz="914400" rtl="0" eaLnBrk="1" latinLnBrk="0" hangingPunct="1">
        <a:lnSpc>
          <a:spcPct val="120000"/>
        </a:lnSpc>
        <a:spcBef>
          <a:spcPts val="0"/>
        </a:spcBef>
        <a:buFont typeface="Arial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1950" indent="-180975" algn="just" defTabSz="914400" rtl="0" eaLnBrk="1" latinLnBrk="0" hangingPunct="1">
        <a:lnSpc>
          <a:spcPct val="120000"/>
        </a:lnSpc>
        <a:spcBef>
          <a:spcPts val="0"/>
        </a:spcBef>
        <a:buClr>
          <a:schemeClr val="tx2"/>
        </a:buClr>
        <a:buSzPct val="130000"/>
        <a:buFontTx/>
        <a:buBlip>
          <a:blip r:embed="rId10"/>
        </a:buBlip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14375" indent="-171450" algn="just" defTabSz="914400" rtl="0" eaLnBrk="1" latinLnBrk="0" hangingPunct="1">
        <a:lnSpc>
          <a:spcPct val="120000"/>
        </a:lnSpc>
        <a:spcBef>
          <a:spcPts val="0"/>
        </a:spcBef>
        <a:buClr>
          <a:schemeClr val="tx2"/>
        </a:buClr>
        <a:buFont typeface="Symbol" pitchFamily="18" charset="2"/>
        <a:buChar char="·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57300" indent="-180975" algn="just" defTabSz="914400" rtl="0" eaLnBrk="1" latinLnBrk="0" hangingPunct="1">
        <a:lnSpc>
          <a:spcPct val="120000"/>
        </a:lnSpc>
        <a:spcBef>
          <a:spcPts val="0"/>
        </a:spcBef>
        <a:buClr>
          <a:schemeClr val="tx2"/>
        </a:buClr>
        <a:buSzPct val="130000"/>
        <a:buFont typeface="Arial" pitchFamily="34" charset="0"/>
        <a:buChar char="-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 descr="bandeau_text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 bwMode="gray">
          <a:xfrm>
            <a:off x="0" y="0"/>
            <a:ext cx="937260" cy="6858000"/>
          </a:xfrm>
          <a:prstGeom prst="rect">
            <a:avLst/>
          </a:prstGeom>
        </p:spPr>
      </p:pic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1080000" y="0"/>
            <a:ext cx="7542000" cy="101617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1476000" y="1693059"/>
            <a:ext cx="7146000" cy="456486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475656" y="6467625"/>
            <a:ext cx="648072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fr-FR"/>
              <a:t>February 11th 2016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1476000" y="6741368"/>
            <a:ext cx="1151784" cy="11663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500">
                <a:solidFill>
                  <a:schemeClr val="bg1"/>
                </a:solidFill>
              </a:defRPr>
            </a:lvl1pPr>
          </a:lstStyle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8028384" y="6469200"/>
            <a:ext cx="734368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9858401-1896-4F80-9B2B-186795E41C27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8" r:id="rId2"/>
    <p:sldLayoutId id="2147483679" r:id="rId3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Georgia" pitchFamily="18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ts val="2300"/>
        </a:lnSpc>
        <a:spcBef>
          <a:spcPts val="0"/>
        </a:spcBef>
        <a:spcAft>
          <a:spcPts val="0"/>
        </a:spcAft>
        <a:buFont typeface="Arial" pitchFamily="34" charset="0"/>
        <a:buNone/>
        <a:defRPr sz="1800" b="1" kern="1200">
          <a:solidFill>
            <a:schemeClr val="tx2"/>
          </a:solidFill>
          <a:latin typeface="+mn-lt"/>
          <a:ea typeface="+mn-ea"/>
          <a:cs typeface="+mn-cs"/>
        </a:defRPr>
      </a:lvl1pPr>
      <a:lvl2pPr marL="0" indent="0" algn="just" defTabSz="914400" rtl="0" eaLnBrk="1" latinLnBrk="0" hangingPunct="1">
        <a:lnSpc>
          <a:spcPct val="120000"/>
        </a:lnSpc>
        <a:spcBef>
          <a:spcPts val="0"/>
        </a:spcBef>
        <a:buFont typeface="Arial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1950" indent="-180975" algn="just" defTabSz="914400" rtl="0" eaLnBrk="1" latinLnBrk="0" hangingPunct="1">
        <a:lnSpc>
          <a:spcPct val="120000"/>
        </a:lnSpc>
        <a:spcBef>
          <a:spcPts val="0"/>
        </a:spcBef>
        <a:buClr>
          <a:schemeClr val="tx2"/>
        </a:buClr>
        <a:buSzPct val="130000"/>
        <a:buFontTx/>
        <a:buBlip>
          <a:blip r:embed="rId6"/>
        </a:buBlip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14375" indent="-171450" algn="just" defTabSz="914400" rtl="0" eaLnBrk="1" latinLnBrk="0" hangingPunct="1">
        <a:lnSpc>
          <a:spcPct val="120000"/>
        </a:lnSpc>
        <a:spcBef>
          <a:spcPts val="0"/>
        </a:spcBef>
        <a:buClr>
          <a:schemeClr val="tx2"/>
        </a:buClr>
        <a:buFont typeface="Symbol" pitchFamily="18" charset="2"/>
        <a:buChar char="·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57300" indent="-180975" algn="just" defTabSz="914400" rtl="0" eaLnBrk="1" latinLnBrk="0" hangingPunct="1">
        <a:lnSpc>
          <a:spcPct val="120000"/>
        </a:lnSpc>
        <a:spcBef>
          <a:spcPts val="0"/>
        </a:spcBef>
        <a:buClr>
          <a:schemeClr val="tx2"/>
        </a:buClr>
        <a:buSzPct val="130000"/>
        <a:buFont typeface="Arial" pitchFamily="34" charset="0"/>
        <a:buChar char="-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 descr="bandeau_text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 bwMode="gray">
          <a:xfrm>
            <a:off x="0" y="0"/>
            <a:ext cx="937260" cy="6858000"/>
          </a:xfrm>
          <a:prstGeom prst="rect">
            <a:avLst/>
          </a:prstGeom>
        </p:spPr>
      </p:pic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1080000" y="0"/>
            <a:ext cx="7542000" cy="101617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1476000" y="1693059"/>
            <a:ext cx="7146000" cy="456486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475656" y="6467625"/>
            <a:ext cx="648072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fr-FR"/>
              <a:t>February 11th 2016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1476000" y="6741368"/>
            <a:ext cx="1151784" cy="11663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500">
                <a:solidFill>
                  <a:schemeClr val="bg1"/>
                </a:solidFill>
              </a:defRPr>
            </a:lvl1pPr>
          </a:lstStyle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8028384" y="6469200"/>
            <a:ext cx="734368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9858401-1896-4F80-9B2B-186795E41C27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Georgia" pitchFamily="18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spcAft>
          <a:spcPts val="1900"/>
        </a:spcAft>
        <a:buFont typeface="Arial" pitchFamily="34" charset="0"/>
        <a:buNone/>
        <a:defRPr sz="1800" b="1" kern="1200">
          <a:solidFill>
            <a:schemeClr val="tx2"/>
          </a:solidFill>
          <a:latin typeface="+mn-lt"/>
          <a:ea typeface="+mn-ea"/>
          <a:cs typeface="+mn-cs"/>
        </a:defRPr>
      </a:lvl1pPr>
      <a:lvl2pPr marL="0" indent="0" algn="just" defTabSz="914400" rtl="0" eaLnBrk="1" latinLnBrk="0" hangingPunct="1">
        <a:lnSpc>
          <a:spcPct val="120000"/>
        </a:lnSpc>
        <a:spcBef>
          <a:spcPts val="0"/>
        </a:spcBef>
        <a:buFont typeface="Arial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1950" indent="-180975" algn="just" defTabSz="914400" rtl="0" eaLnBrk="1" latinLnBrk="0" hangingPunct="1">
        <a:lnSpc>
          <a:spcPct val="120000"/>
        </a:lnSpc>
        <a:spcBef>
          <a:spcPts val="0"/>
        </a:spcBef>
        <a:buClr>
          <a:schemeClr val="tx2"/>
        </a:buClr>
        <a:buSzPct val="130000"/>
        <a:buFontTx/>
        <a:buBlip>
          <a:blip r:embed="rId7"/>
        </a:buBlip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14375" indent="-171450" algn="just" defTabSz="914400" rtl="0" eaLnBrk="1" latinLnBrk="0" hangingPunct="1">
        <a:lnSpc>
          <a:spcPct val="120000"/>
        </a:lnSpc>
        <a:spcBef>
          <a:spcPts val="0"/>
        </a:spcBef>
        <a:buClr>
          <a:schemeClr val="tx2"/>
        </a:buClr>
        <a:buFont typeface="Symbol" pitchFamily="18" charset="2"/>
        <a:buChar char="·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57300" indent="-180975" algn="just" defTabSz="914400" rtl="0" eaLnBrk="1" latinLnBrk="0" hangingPunct="1">
        <a:lnSpc>
          <a:spcPct val="120000"/>
        </a:lnSpc>
        <a:spcBef>
          <a:spcPts val="0"/>
        </a:spcBef>
        <a:buClr>
          <a:schemeClr val="tx2"/>
        </a:buClr>
        <a:buSzPct val="130000"/>
        <a:buFont typeface="Arial" pitchFamily="34" charset="0"/>
        <a:buChar char="-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 descr="bandeau_texte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 bwMode="gray">
          <a:xfrm>
            <a:off x="0" y="0"/>
            <a:ext cx="937260" cy="6858000"/>
          </a:xfrm>
          <a:prstGeom prst="rect">
            <a:avLst/>
          </a:prstGeom>
        </p:spPr>
      </p:pic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1080000" y="0"/>
            <a:ext cx="7542000" cy="101617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1476000" y="1693059"/>
            <a:ext cx="7146000" cy="456486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475656" y="6467625"/>
            <a:ext cx="648072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fr-FR">
                <a:solidFill>
                  <a:prstClr val="black"/>
                </a:solidFill>
              </a:rPr>
              <a:t>February 11th 2016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1476000" y="6741368"/>
            <a:ext cx="1151784" cy="11663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500">
                <a:solidFill>
                  <a:schemeClr val="bg1"/>
                </a:solidFill>
              </a:defRPr>
            </a:lvl1pPr>
          </a:lstStyle>
          <a:p>
            <a:r>
              <a:rPr lang="fr-FR">
                <a:solidFill>
                  <a:prstClr val="white"/>
                </a:solidFill>
              </a:rPr>
              <a:t>Titre de la présentation</a:t>
            </a: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8028384" y="6469200"/>
            <a:ext cx="734368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9858401-1896-4F80-9B2B-186795E41C27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3136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Georgia" pitchFamily="18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spcAft>
          <a:spcPts val="1900"/>
        </a:spcAft>
        <a:buFont typeface="Arial" pitchFamily="34" charset="0"/>
        <a:buNone/>
        <a:defRPr sz="1800" b="1" kern="1200">
          <a:solidFill>
            <a:schemeClr val="tx2"/>
          </a:solidFill>
          <a:latin typeface="+mn-lt"/>
          <a:ea typeface="+mn-ea"/>
          <a:cs typeface="+mn-cs"/>
        </a:defRPr>
      </a:lvl1pPr>
      <a:lvl2pPr marL="0" indent="0" algn="just" defTabSz="914400" rtl="0" eaLnBrk="1" latinLnBrk="0" hangingPunct="1">
        <a:lnSpc>
          <a:spcPct val="120000"/>
        </a:lnSpc>
        <a:spcBef>
          <a:spcPts val="0"/>
        </a:spcBef>
        <a:buFont typeface="Arial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1950" indent="-180975" algn="just" defTabSz="914400" rtl="0" eaLnBrk="1" latinLnBrk="0" hangingPunct="1">
        <a:lnSpc>
          <a:spcPct val="120000"/>
        </a:lnSpc>
        <a:spcBef>
          <a:spcPts val="0"/>
        </a:spcBef>
        <a:buClr>
          <a:schemeClr val="tx2"/>
        </a:buClr>
        <a:buSzPct val="130000"/>
        <a:buFontTx/>
        <a:buBlip>
          <a:blip r:embed="rId8"/>
        </a:buBlip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14375" indent="-171450" algn="just" defTabSz="914400" rtl="0" eaLnBrk="1" latinLnBrk="0" hangingPunct="1">
        <a:lnSpc>
          <a:spcPct val="120000"/>
        </a:lnSpc>
        <a:spcBef>
          <a:spcPts val="0"/>
        </a:spcBef>
        <a:buClr>
          <a:schemeClr val="tx2"/>
        </a:buClr>
        <a:buFont typeface="Symbol" pitchFamily="18" charset="2"/>
        <a:buChar char="·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57300" indent="-180975" algn="just" defTabSz="914400" rtl="0" eaLnBrk="1" latinLnBrk="0" hangingPunct="1">
        <a:lnSpc>
          <a:spcPct val="120000"/>
        </a:lnSpc>
        <a:spcBef>
          <a:spcPts val="0"/>
        </a:spcBef>
        <a:buClr>
          <a:schemeClr val="tx2"/>
        </a:buClr>
        <a:buSzPct val="130000"/>
        <a:buFont typeface="Arial" pitchFamily="34" charset="0"/>
        <a:buChar char="-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 descr="bandeau_texte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 bwMode="gray">
          <a:xfrm>
            <a:off x="0" y="0"/>
            <a:ext cx="937260" cy="6858000"/>
          </a:xfrm>
          <a:prstGeom prst="rect">
            <a:avLst/>
          </a:prstGeom>
        </p:spPr>
      </p:pic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1080000" y="0"/>
            <a:ext cx="7542000" cy="101617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1476000" y="1693059"/>
            <a:ext cx="7146000" cy="456486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475656" y="6467625"/>
            <a:ext cx="648072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fr-FR">
                <a:solidFill>
                  <a:prstClr val="black"/>
                </a:solidFill>
              </a:rPr>
              <a:t>February 11th 2016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1476000" y="6741368"/>
            <a:ext cx="1151784" cy="11663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500">
                <a:solidFill>
                  <a:schemeClr val="bg1"/>
                </a:solidFill>
              </a:defRPr>
            </a:lvl1pPr>
          </a:lstStyle>
          <a:p>
            <a:r>
              <a:rPr lang="fr-FR">
                <a:solidFill>
                  <a:prstClr val="white"/>
                </a:solidFill>
              </a:rPr>
              <a:t>Titre de la présentation</a:t>
            </a: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8028384" y="6469200"/>
            <a:ext cx="734368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9858401-1896-4F80-9B2B-186795E41C27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473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Georgia" pitchFamily="18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spcAft>
          <a:spcPts val="1900"/>
        </a:spcAft>
        <a:buFont typeface="Arial" pitchFamily="34" charset="0"/>
        <a:buNone/>
        <a:defRPr sz="1800" b="1" kern="1200">
          <a:solidFill>
            <a:schemeClr val="tx2"/>
          </a:solidFill>
          <a:latin typeface="+mn-lt"/>
          <a:ea typeface="+mn-ea"/>
          <a:cs typeface="+mn-cs"/>
        </a:defRPr>
      </a:lvl1pPr>
      <a:lvl2pPr marL="0" indent="0" algn="just" defTabSz="914400" rtl="0" eaLnBrk="1" latinLnBrk="0" hangingPunct="1">
        <a:lnSpc>
          <a:spcPct val="120000"/>
        </a:lnSpc>
        <a:spcBef>
          <a:spcPts val="0"/>
        </a:spcBef>
        <a:buFont typeface="Arial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1950" indent="-180975" algn="just" defTabSz="914400" rtl="0" eaLnBrk="1" latinLnBrk="0" hangingPunct="1">
        <a:lnSpc>
          <a:spcPct val="120000"/>
        </a:lnSpc>
        <a:spcBef>
          <a:spcPts val="0"/>
        </a:spcBef>
        <a:buClr>
          <a:schemeClr val="tx2"/>
        </a:buClr>
        <a:buSzPct val="130000"/>
        <a:buFontTx/>
        <a:buBlip>
          <a:blip r:embed="rId11"/>
        </a:buBlip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14375" indent="-171450" algn="just" defTabSz="914400" rtl="0" eaLnBrk="1" latinLnBrk="0" hangingPunct="1">
        <a:lnSpc>
          <a:spcPct val="120000"/>
        </a:lnSpc>
        <a:spcBef>
          <a:spcPts val="0"/>
        </a:spcBef>
        <a:buClr>
          <a:schemeClr val="tx2"/>
        </a:buClr>
        <a:buFont typeface="Symbol" pitchFamily="18" charset="2"/>
        <a:buChar char="·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57300" indent="-180975" algn="just" defTabSz="914400" rtl="0" eaLnBrk="1" latinLnBrk="0" hangingPunct="1">
        <a:lnSpc>
          <a:spcPct val="120000"/>
        </a:lnSpc>
        <a:spcBef>
          <a:spcPts val="0"/>
        </a:spcBef>
        <a:buClr>
          <a:schemeClr val="tx2"/>
        </a:buClr>
        <a:buSzPct val="130000"/>
        <a:buFont typeface="Arial" pitchFamily="34" charset="0"/>
        <a:buChar char="-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Aft>
                <a:spcPts val="0"/>
              </a:spcAft>
            </a:pPr>
            <a:r>
              <a:rPr lang="en-US" b="1" dirty="0">
                <a:latin typeface="Calibri"/>
                <a:ea typeface="Calibri"/>
                <a:cs typeface="Times New Roman"/>
              </a:rPr>
              <a:t>Vigilance et </a:t>
            </a:r>
            <a:r>
              <a:rPr lang="en-US" b="1" dirty="0" err="1">
                <a:latin typeface="Calibri"/>
                <a:ea typeface="Calibri"/>
                <a:cs typeface="Times New Roman"/>
              </a:rPr>
              <a:t>indépendance</a:t>
            </a:r>
            <a:r>
              <a:rPr lang="en-US" b="1" dirty="0">
                <a:latin typeface="Calibri"/>
                <a:ea typeface="Calibri"/>
                <a:cs typeface="Times New Roman"/>
              </a:rPr>
              <a:t> : comment le commissaire aux </a:t>
            </a:r>
            <a:r>
              <a:rPr lang="en-US" b="1" dirty="0" err="1">
                <a:latin typeface="Calibri"/>
                <a:ea typeface="Calibri"/>
                <a:cs typeface="Times New Roman"/>
              </a:rPr>
              <a:t>comptes</a:t>
            </a:r>
            <a:r>
              <a:rPr lang="en-US" b="1" dirty="0">
                <a:latin typeface="Calibri"/>
                <a:ea typeface="Calibri"/>
                <a:cs typeface="Times New Roman"/>
              </a:rPr>
              <a:t> </a:t>
            </a:r>
            <a:r>
              <a:rPr lang="en-US" b="1" dirty="0" err="1">
                <a:latin typeface="Calibri"/>
                <a:ea typeface="Calibri"/>
                <a:cs typeface="Times New Roman"/>
              </a:rPr>
              <a:t>garantit</a:t>
            </a:r>
            <a:r>
              <a:rPr lang="en-US" b="1" dirty="0">
                <a:latin typeface="Calibri"/>
                <a:ea typeface="Calibri"/>
                <a:cs typeface="Times New Roman"/>
              </a:rPr>
              <a:t> le respect des </a:t>
            </a:r>
            <a:r>
              <a:rPr lang="en-US" b="1" dirty="0" err="1">
                <a:latin typeface="Calibri"/>
                <a:ea typeface="Calibri"/>
                <a:cs typeface="Times New Roman"/>
              </a:rPr>
              <a:t>lois</a:t>
            </a:r>
            <a:r>
              <a:rPr lang="en-US" b="1" dirty="0">
                <a:latin typeface="Calibri"/>
                <a:ea typeface="Calibri"/>
                <a:cs typeface="Times New Roman"/>
              </a:rPr>
              <a:t> et la transparence financière</a:t>
            </a:r>
            <a:endParaRPr lang="en-US" dirty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endParaRPr lang="en-US" sz="2400" dirty="0">
              <a:latin typeface="Calibri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sz="2800" dirty="0">
                <a:latin typeface="Calibri"/>
                <a:ea typeface="Calibri"/>
                <a:cs typeface="Times New Roman"/>
              </a:rPr>
              <a:t>Jean-Charles Boucher</a:t>
            </a:r>
          </a:p>
          <a:p>
            <a:pPr>
              <a:spcAft>
                <a:spcPts val="0"/>
              </a:spcAft>
            </a:pPr>
            <a:r>
              <a:rPr lang="en-US" sz="2400" i="1" dirty="0">
                <a:latin typeface="Calibri"/>
                <a:ea typeface="Calibri"/>
                <a:cs typeface="Times New Roman"/>
              </a:rPr>
              <a:t>Commissaire aux </a:t>
            </a:r>
            <a:r>
              <a:rPr lang="en-US" sz="2400" i="1" dirty="0" err="1">
                <a:latin typeface="Calibri"/>
                <a:ea typeface="Calibri"/>
                <a:cs typeface="Times New Roman"/>
              </a:rPr>
              <a:t>comptes</a:t>
            </a:r>
            <a:r>
              <a:rPr lang="en-US" sz="2400" i="1" dirty="0">
                <a:latin typeface="Calibri"/>
                <a:ea typeface="Calibri"/>
                <a:cs typeface="Times New Roman"/>
              </a:rPr>
              <a:t>, Membre de </a:t>
            </a:r>
            <a:r>
              <a:rPr lang="en-US" sz="2400" i="1" dirty="0" err="1">
                <a:latin typeface="Calibri"/>
                <a:ea typeface="Calibri"/>
                <a:cs typeface="Times New Roman"/>
              </a:rPr>
              <a:t>l’Autorité</a:t>
            </a:r>
            <a:r>
              <a:rPr lang="en-US" sz="2400" i="1" dirty="0">
                <a:latin typeface="Calibri"/>
                <a:ea typeface="Calibri"/>
                <a:cs typeface="Times New Roman"/>
              </a:rPr>
              <a:t> des </a:t>
            </a:r>
            <a:r>
              <a:rPr lang="en-US" sz="2400" i="1" dirty="0" err="1">
                <a:latin typeface="Calibri"/>
                <a:ea typeface="Calibri"/>
                <a:cs typeface="Times New Roman"/>
              </a:rPr>
              <a:t>Normes</a:t>
            </a:r>
            <a:r>
              <a:rPr lang="en-US" sz="2400" i="1" dirty="0">
                <a:latin typeface="Calibri"/>
                <a:ea typeface="Calibri"/>
                <a:cs typeface="Times New Roman"/>
              </a:rPr>
              <a:t> </a:t>
            </a:r>
            <a:r>
              <a:rPr lang="en-US" sz="2400" i="1" dirty="0" err="1">
                <a:latin typeface="Calibri"/>
                <a:ea typeface="Calibri"/>
                <a:cs typeface="Times New Roman"/>
              </a:rPr>
              <a:t>Comptables</a:t>
            </a:r>
            <a:r>
              <a:rPr lang="en-US" sz="2400" i="1" dirty="0">
                <a:latin typeface="Calibri"/>
                <a:ea typeface="Calibri"/>
                <a:cs typeface="Times New Roman"/>
              </a:rPr>
              <a:t> (France)</a:t>
            </a:r>
          </a:p>
          <a:p>
            <a:endParaRPr lang="en-US" dirty="0"/>
          </a:p>
          <a:p>
            <a:pPr lvl="1"/>
            <a:r>
              <a:rPr lang="en-US" cap="none" dirty="0"/>
              <a:t>23 </a:t>
            </a:r>
            <a:r>
              <a:rPr lang="en-US" cap="none" dirty="0" err="1"/>
              <a:t>décembre</a:t>
            </a:r>
            <a:r>
              <a:rPr lang="en-US" cap="none" dirty="0"/>
              <a:t> 2025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February 11th 2016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58401-1896-4F80-9B2B-186795E41C27}" type="slidenum">
              <a:rPr lang="fr-FR" smtClean="0"/>
              <a:pPr/>
              <a:t>1</a:t>
            </a:fld>
            <a:endParaRPr lang="fr-FR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DD9EAA05-4489-F1C6-1ED0-06952D7048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5517232"/>
            <a:ext cx="1440160" cy="1080120"/>
          </a:xfrm>
          <a:prstGeom prst="rect">
            <a:avLst/>
          </a:prstGeom>
          <a:solidFill>
            <a:schemeClr val="bg1"/>
          </a:solidFill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4ECED5-E222-F52E-C7C5-CD1E1BD2D8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AEAEA9-0C28-420D-78EE-3EEF51369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Conclusion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960CEF5-C586-069F-CE81-1E7A87E6F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8488" y="1268760"/>
            <a:ext cx="7146000" cy="4564865"/>
          </a:xfrm>
        </p:spPr>
        <p:txBody>
          <a:bodyPr/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fr-FR" sz="2000" dirty="0"/>
              <a:t>Le commissaire aux comptes : garant du respect des lois et de la transparence financière</a:t>
            </a:r>
          </a:p>
          <a:p>
            <a:pPr marL="647700" lvl="2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800" dirty="0"/>
              <a:t>Vérifie la conformité juridique, fiscale et comptable</a:t>
            </a:r>
          </a:p>
          <a:p>
            <a:pPr marL="647700" lvl="2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800" dirty="0"/>
              <a:t>Détecte les fraudes et manipulations</a:t>
            </a:r>
          </a:p>
          <a:p>
            <a:pPr marL="647700" lvl="2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800" dirty="0"/>
              <a:t>Alerte les organes de gouvernance et les autorités</a:t>
            </a:r>
          </a:p>
          <a:p>
            <a:pPr marL="647700" lvl="2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800" dirty="0"/>
              <a:t>Informe loyalement les parties prenantes via ses rapports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CC62E0-7871-0064-4A3F-0BE72E2E2B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139952" y="6467625"/>
            <a:ext cx="3816424" cy="180000"/>
          </a:xfrm>
        </p:spPr>
        <p:txBody>
          <a:bodyPr/>
          <a:lstStyle/>
          <a:p>
            <a:r>
              <a:rPr lang="fr-FR" dirty="0"/>
              <a:t>23 décembre 2025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BB103E7-0B5D-35AE-CC0F-87368FF8419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9858401-1896-4F80-9B2B-186795E41C27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DA39803-5FE2-B46C-5D30-2E64B5226C0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Titre de la présentation</a:t>
            </a:r>
            <a:endParaRPr lang="fr-FR" dirty="0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499B720C-FE70-A28F-0711-286D365634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5805264"/>
            <a:ext cx="1101477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35905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Merci de </a:t>
            </a:r>
            <a:r>
              <a:rPr lang="en-US" dirty="0" err="1"/>
              <a:t>votre</a:t>
            </a:r>
            <a:r>
              <a:rPr lang="en-US" dirty="0"/>
              <a:t> attention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>
                <a:solidFill>
                  <a:prstClr val="white"/>
                </a:solidFill>
              </a:rPr>
              <a:t>February 11th 2016</a:t>
            </a: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>
                <a:solidFill>
                  <a:prstClr val="white"/>
                </a:solidFill>
              </a:rPr>
              <a:t>Titre de la présentation</a:t>
            </a: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9858401-1896-4F80-9B2B-186795E41C27}" type="slidenum">
              <a:rPr lang="fr-FR" smtClean="0">
                <a:solidFill>
                  <a:prstClr val="white"/>
                </a:solidFill>
              </a:rPr>
              <a:pPr/>
              <a:t>11</a:t>
            </a:fld>
            <a:endParaRPr lang="fr-FR" dirty="0">
              <a:solidFill>
                <a:prstClr val="white"/>
              </a:solidFill>
            </a:endParaRP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70565647-780F-2B4C-E5D4-D94CF4D059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3011" y="5661248"/>
            <a:ext cx="1101477" cy="108012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572216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Un acteur indépendant au service de la légalité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76000" y="1384415"/>
            <a:ext cx="7146000" cy="4564865"/>
          </a:xfrm>
        </p:spPr>
        <p:txBody>
          <a:bodyPr/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fr-FR" sz="2000" noProof="0" dirty="0"/>
              <a:t>Indépendance et objectivité</a:t>
            </a:r>
          </a:p>
          <a:p>
            <a:pPr marL="647700" lvl="2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800" noProof="0" dirty="0"/>
              <a:t>Le commissaire aux comptes est indépendant de l’entreprise, des dirigeants et des actionnaires. Il n’intervient pas dans la gestion</a:t>
            </a:r>
          </a:p>
          <a:p>
            <a:pPr marL="647700" lvl="2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800" noProof="0" dirty="0"/>
              <a:t>Cette indépendance garantit la fiabilité de son jugement</a:t>
            </a:r>
          </a:p>
          <a:p>
            <a:pPr marL="647700" lvl="2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800" noProof="0" dirty="0"/>
              <a:t>Elle renforce la transparence financière vis-à-vis des actionnaires, investisseurs et partenaires</a:t>
            </a:r>
          </a:p>
          <a:p>
            <a:pPr marL="647700" lvl="2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800" noProof="0" dirty="0"/>
              <a:t>Le </a:t>
            </a:r>
            <a:r>
              <a:rPr lang="fr-FR" sz="1800" noProof="0" dirty="0" err="1"/>
              <a:t>commissai</a:t>
            </a:r>
            <a:r>
              <a:rPr lang="fr-FR" sz="1800" dirty="0"/>
              <a:t>re aux comptes travaille pour l’intérêt général</a:t>
            </a:r>
            <a:endParaRPr lang="fr-FR" sz="1800" noProof="0" dirty="0"/>
          </a:p>
          <a:p>
            <a:pPr marL="647700" lvl="2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800" dirty="0"/>
              <a:t>Il respecte un code de déontologie strict (indépendance, impartialité, compétence-formation, éthique, …)</a:t>
            </a:r>
          </a:p>
          <a:p>
            <a:pPr marL="1000125" lvl="3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600" dirty="0"/>
              <a:t>Le régulateur est de plus en plus attentif sur l’indépendance dans le cadre de ses contrôles (acceptation de mission/prestation, rotation des cabinets, rotation des signataires..)</a:t>
            </a:r>
            <a:endParaRPr lang="en-US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139952" y="6467625"/>
            <a:ext cx="3816424" cy="180000"/>
          </a:xfrm>
        </p:spPr>
        <p:txBody>
          <a:bodyPr/>
          <a:lstStyle/>
          <a:p>
            <a:r>
              <a:rPr lang="fr-FR" dirty="0"/>
              <a:t>23 décembre 2025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9858401-1896-4F80-9B2B-186795E41C27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Titre de la présentation</a:t>
            </a:r>
            <a:endParaRPr lang="fr-FR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4CF98F15-E5A1-92DE-2434-95FD31CDEE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5805264"/>
            <a:ext cx="1101477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2510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48EBF7-50E1-4113-A777-7A66B6DED4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D1F291-772D-DB90-6107-D6728651A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Certification des comptes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24E253C-6E6A-3B22-77CF-8B1C58263D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fr-FR" sz="2000" noProof="0" dirty="0"/>
              <a:t>Un gage de transparence</a:t>
            </a:r>
          </a:p>
          <a:p>
            <a:pPr marL="647700" lvl="2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800" dirty="0"/>
              <a:t>Mission principale du commissaire aux comptes</a:t>
            </a:r>
          </a:p>
          <a:p>
            <a:pPr marL="647700" lvl="2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800" noProof="0" dirty="0"/>
              <a:t>Certification des comptes </a:t>
            </a:r>
            <a:r>
              <a:rPr lang="fr-FR" sz="1800" noProof="0" dirty="0" err="1"/>
              <a:t>annue</a:t>
            </a:r>
            <a:r>
              <a:rPr lang="fr-FR" sz="1800" dirty="0"/>
              <a:t>ls</a:t>
            </a:r>
          </a:p>
          <a:p>
            <a:pPr marL="647700" lvl="2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800" noProof="0" dirty="0"/>
              <a:t>Comptes</a:t>
            </a:r>
          </a:p>
          <a:p>
            <a:pPr marL="1000125" lvl="3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800" dirty="0"/>
              <a:t>réguliers</a:t>
            </a:r>
          </a:p>
          <a:p>
            <a:pPr marL="1000125" lvl="3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800" dirty="0"/>
              <a:t>s</a:t>
            </a:r>
            <a:r>
              <a:rPr lang="fr-FR" sz="1800" noProof="0" dirty="0"/>
              <a:t>incères</a:t>
            </a:r>
          </a:p>
          <a:p>
            <a:pPr marL="1000125" lvl="3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800" dirty="0"/>
              <a:t>image fidèle de la situation financière</a:t>
            </a:r>
          </a:p>
          <a:p>
            <a:pPr marL="647700" lvl="2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800" noProof="0" dirty="0"/>
              <a:t>Rapport officiel publié : outil majeur de transparence financière, information financière sincère</a:t>
            </a:r>
          </a:p>
          <a:p>
            <a:pPr marL="647700" lvl="2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endParaRPr lang="fr-FR" sz="1800" noProof="0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D19FC36-6955-26E5-1521-4844B78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139952" y="6467625"/>
            <a:ext cx="3816424" cy="180000"/>
          </a:xfrm>
        </p:spPr>
        <p:txBody>
          <a:bodyPr/>
          <a:lstStyle/>
          <a:p>
            <a:r>
              <a:rPr lang="fr-FR" dirty="0"/>
              <a:t>23 décembre 2025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B5D5CAD-F1BB-A912-B457-71745B0574D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9858401-1896-4F80-9B2B-186795E41C27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B294FC9-7479-2E10-384F-F4A1C1D9486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Titre de la présentation</a:t>
            </a:r>
            <a:endParaRPr lang="fr-FR" dirty="0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078723A1-9EBA-C30B-74A0-60EF72EA29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5805264"/>
            <a:ext cx="1101477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7476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66E367-E8D6-5555-2D20-DA82514F3A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61D199-BDF3-B869-DDEA-76E0E3B12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Vérification du respect des règles juridiques et comptables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2E34F98-882A-6996-6C83-70F2023F2B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6000" y="1600439"/>
            <a:ext cx="7146000" cy="4564865"/>
          </a:xfrm>
        </p:spPr>
        <p:txBody>
          <a:bodyPr/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fr-FR" sz="2000" dirty="0"/>
              <a:t>Vérification de la conformité légale</a:t>
            </a:r>
            <a:endParaRPr lang="fr-FR" sz="2000" noProof="0" dirty="0"/>
          </a:p>
          <a:p>
            <a:pPr marL="647700" lvl="2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800" noProof="0" dirty="0"/>
              <a:t>S’assurer que l’entreprise respecte les lois et règlements</a:t>
            </a:r>
          </a:p>
          <a:p>
            <a:pPr marL="1000125" lvl="3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600" noProof="0" dirty="0"/>
              <a:t>droit comptable, </a:t>
            </a:r>
            <a:r>
              <a:rPr lang="fr-FR" sz="1600" dirty="0"/>
              <a:t>règles f</a:t>
            </a:r>
            <a:r>
              <a:rPr lang="fr-FR" sz="1600" noProof="0" dirty="0" err="1"/>
              <a:t>iscales</a:t>
            </a:r>
            <a:r>
              <a:rPr lang="fr-FR" sz="1600" noProof="0" dirty="0"/>
              <a:t>, sociales, commerciales</a:t>
            </a:r>
          </a:p>
          <a:p>
            <a:pPr marL="1000125" lvl="3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600" noProof="0" dirty="0"/>
              <a:t>RGPD</a:t>
            </a:r>
          </a:p>
          <a:p>
            <a:pPr marL="1000125" lvl="3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600" dirty="0"/>
              <a:t>IA</a:t>
            </a:r>
          </a:p>
          <a:p>
            <a:pPr marL="1000125" lvl="3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600" dirty="0"/>
              <a:t>concurrence</a:t>
            </a:r>
          </a:p>
          <a:p>
            <a:pPr marL="1000125" lvl="3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600" dirty="0"/>
              <a:t>durabilité</a:t>
            </a:r>
          </a:p>
          <a:p>
            <a:pPr marL="1000125" lvl="3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600" dirty="0"/>
              <a:t>règles sectorielles</a:t>
            </a:r>
          </a:p>
          <a:p>
            <a:pPr marL="647700" lvl="2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800" dirty="0"/>
              <a:t>Vérifier que les comptes sont établis conformément aux normes comptables et aux dispositions légales en vigueur</a:t>
            </a:r>
          </a:p>
          <a:p>
            <a:pPr marL="647700" lvl="2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800" dirty="0"/>
              <a:t>Respect des délais de paiement</a:t>
            </a:r>
          </a:p>
          <a:p>
            <a:pPr marL="647700" lvl="2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96F6FAA-1071-048E-7BA3-C614EF3D72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139952" y="6467625"/>
            <a:ext cx="3816424" cy="180000"/>
          </a:xfrm>
        </p:spPr>
        <p:txBody>
          <a:bodyPr/>
          <a:lstStyle/>
          <a:p>
            <a:r>
              <a:rPr lang="fr-FR" dirty="0"/>
              <a:t>23 décembre 2025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3BA0B16-179C-5DA5-2CDE-0A5EFA1120C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9858401-1896-4F80-9B2B-186795E41C27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109BEB1-F6AC-6A33-9909-3B9627CFB94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Titre de la présentation</a:t>
            </a:r>
            <a:endParaRPr lang="fr-FR" dirty="0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7A52FAB9-B14B-9FA7-6E74-4C73DAD727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5805264"/>
            <a:ext cx="1101477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12314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A111BF-EF89-3626-357C-5FB3E1B21C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D1647B-EE9D-C2C1-5D49-E7471FD93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Vérification du respect des règles juridiques et comptables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842CB02-CB85-5325-F32F-A1071F7C9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6000" y="1628800"/>
            <a:ext cx="7146000" cy="4564865"/>
          </a:xfrm>
        </p:spPr>
        <p:txBody>
          <a:bodyPr/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fr-FR" sz="2000" noProof="0" dirty="0"/>
              <a:t>Contrôle des conventions avec des parties liées et prévention des conflits d’intérêt</a:t>
            </a:r>
          </a:p>
          <a:p>
            <a:pPr marL="647700" lvl="2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800" dirty="0"/>
              <a:t>Analyse approfondie des conventions intragroupe / avec des parties liées</a:t>
            </a:r>
          </a:p>
          <a:p>
            <a:pPr marL="1000125" lvl="3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600" dirty="0"/>
              <a:t>comparaison avec des transactions similaires sur le marché</a:t>
            </a:r>
          </a:p>
          <a:p>
            <a:pPr marL="1000125" lvl="3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600" dirty="0"/>
              <a:t>benchmark de prix de transfert</a:t>
            </a:r>
          </a:p>
          <a:p>
            <a:pPr marL="1000125" lvl="3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600" dirty="0"/>
              <a:t>redevances de marque</a:t>
            </a:r>
          </a:p>
          <a:p>
            <a:pPr marL="647700" lvl="2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800" dirty="0"/>
              <a:t>Vérification de l’autorisation préalable des organes compétents</a:t>
            </a:r>
          </a:p>
          <a:p>
            <a:pPr marL="647700" lvl="2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800" dirty="0"/>
              <a:t>Analyse de l’intérêt économique pour la société</a:t>
            </a:r>
          </a:p>
          <a:p>
            <a:pPr marL="647700" lvl="2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800" dirty="0"/>
              <a:t>Rapport spécial présenté aux actionnaires</a:t>
            </a:r>
          </a:p>
          <a:p>
            <a:pPr marL="647700" lvl="2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D2953EE-6D53-7189-2D98-6581D6BB20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139952" y="6467625"/>
            <a:ext cx="3816424" cy="180000"/>
          </a:xfrm>
        </p:spPr>
        <p:txBody>
          <a:bodyPr/>
          <a:lstStyle/>
          <a:p>
            <a:r>
              <a:rPr lang="fr-FR" dirty="0"/>
              <a:t>23 décembre 2025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AED58B8-B420-C191-10DE-32D93394B12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9858401-1896-4F80-9B2B-186795E41C27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150A053-34C6-14F0-FB60-ABEFBBDB225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Titre de la présentation</a:t>
            </a:r>
            <a:endParaRPr lang="fr-FR" dirty="0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16765622-53A2-D444-C526-3ED9FC74C2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5805264"/>
            <a:ext cx="1101477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01508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3C2A06-3706-2218-3067-1AD8694A1D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126225-C776-82E1-CC40-41507ECEE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Analyse du contrôle interne et prévention des risques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110385B-2718-3B14-C6BC-D431A40D5D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6000" y="1340768"/>
            <a:ext cx="7146000" cy="4564865"/>
          </a:xfrm>
        </p:spPr>
        <p:txBody>
          <a:bodyPr/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fr-FR" sz="2000" dirty="0"/>
              <a:t>Evaluation des risques </a:t>
            </a:r>
            <a:endParaRPr lang="fr-FR" sz="2000" noProof="0" dirty="0"/>
          </a:p>
          <a:p>
            <a:pPr marL="647700" lvl="2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800" dirty="0"/>
              <a:t>Analyse des procédures internes</a:t>
            </a:r>
          </a:p>
          <a:p>
            <a:pPr marL="647700" lvl="2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800" dirty="0"/>
              <a:t>Vérification des systèmes de contrôle (organisation et environnement informatiques)</a:t>
            </a:r>
          </a:p>
          <a:p>
            <a:pPr marL="647700" lvl="2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800" dirty="0"/>
              <a:t>Sécurité informatique, fiabilité des données</a:t>
            </a:r>
          </a:p>
          <a:p>
            <a:pPr marL="647700" lvl="2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800" dirty="0"/>
              <a:t>Tests de conformité</a:t>
            </a:r>
          </a:p>
          <a:p>
            <a:pPr marL="647700" lvl="2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800" dirty="0"/>
              <a:t>Vérification d’écritures, rapprochements, confirmations externes</a:t>
            </a:r>
          </a:p>
          <a:p>
            <a:pPr marL="647700" lvl="2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800" dirty="0"/>
              <a:t>Identification des zones où des erreurs ou fraudes pourraient avoir un impact significatif</a:t>
            </a:r>
          </a:p>
          <a:p>
            <a:pPr marL="647700" lvl="2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800" noProof="0" dirty="0"/>
              <a:t>Le commissaire aux comptes n’est pas chargé de détecter toutes les fraudes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649AB3B-0134-D2B7-44BD-A17F2236AB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139952" y="6467625"/>
            <a:ext cx="3816424" cy="180000"/>
          </a:xfrm>
        </p:spPr>
        <p:txBody>
          <a:bodyPr/>
          <a:lstStyle/>
          <a:p>
            <a:r>
              <a:rPr lang="fr-FR" dirty="0"/>
              <a:t>23 décembre 2025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AC57996-9F8C-6CE8-9FA7-AA1331C3F7B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9858401-1896-4F80-9B2B-186795E41C27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48674D1-9270-671C-3A69-C1E55492745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Titre de la présentation</a:t>
            </a:r>
            <a:endParaRPr lang="fr-FR" dirty="0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FA4153D9-369D-84A9-B0CE-E1E355A9D6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5805264"/>
            <a:ext cx="1101477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8118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39E689-3D61-EDFA-F7AF-990E16789B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7E00F7-21F3-C713-7EEC-BEBC1DBB6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Détection des anomalies et devoir d’alerte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65ACC05-D373-9CD2-9238-C592EF33D8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fr-FR" sz="2000" noProof="0" dirty="0"/>
              <a:t>Protection de</a:t>
            </a:r>
            <a:r>
              <a:rPr lang="fr-FR" sz="2000" dirty="0"/>
              <a:t> l’entreprise et des parties prenantes</a:t>
            </a:r>
            <a:endParaRPr lang="fr-FR" sz="2000" noProof="0" dirty="0"/>
          </a:p>
          <a:p>
            <a:pPr marL="647700" lvl="2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800" dirty="0"/>
              <a:t>Repérage des anomalies significatives</a:t>
            </a:r>
          </a:p>
          <a:p>
            <a:pPr marL="647700" lvl="2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800" dirty="0"/>
              <a:t>Signalement des faits illégaux / délictueux</a:t>
            </a:r>
          </a:p>
          <a:p>
            <a:pPr marL="647700" lvl="2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800" dirty="0"/>
              <a:t>Analyse de la continuité d’exploitation</a:t>
            </a:r>
          </a:p>
          <a:p>
            <a:pPr marL="647700" lvl="2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800" dirty="0"/>
              <a:t>Obligation d’alerte en cas de difficultés graves</a:t>
            </a:r>
          </a:p>
          <a:p>
            <a:pPr marL="647700" lvl="2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800" dirty="0"/>
              <a:t>Information écrite à la direction </a:t>
            </a:r>
          </a:p>
          <a:p>
            <a:pPr marL="647700" lvl="2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800" dirty="0"/>
              <a:t>Convocation du conseil d’administration si aucune action corrective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8F45BA8-754A-0AFF-65D3-0CD490A9A17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139952" y="6467625"/>
            <a:ext cx="3816424" cy="180000"/>
          </a:xfrm>
        </p:spPr>
        <p:txBody>
          <a:bodyPr/>
          <a:lstStyle/>
          <a:p>
            <a:r>
              <a:rPr lang="fr-FR" dirty="0"/>
              <a:t>23 décembre 2025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7D25095-BC77-CD52-BD9A-CD157C6C2AF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9858401-1896-4F80-9B2B-186795E41C27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2864D54-E556-F0AC-E414-6AB0595A7E2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Titre de la présentation</a:t>
            </a:r>
            <a:endParaRPr lang="fr-FR" dirty="0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0D244502-BAA6-9315-3EF9-AA817C84EA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5805264"/>
            <a:ext cx="1101477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91385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84D063-ED90-5574-DC89-4E476B37A2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9C9A36-D7BF-22FD-EB7C-F1E9A0F79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Anti-corruption et conformité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B5CB58-6CB8-067D-7D6C-4D09DDB149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6000" y="1384415"/>
            <a:ext cx="7146000" cy="4564865"/>
          </a:xfrm>
        </p:spPr>
        <p:txBody>
          <a:bodyPr/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fr-FR" sz="2000" noProof="0" dirty="0"/>
              <a:t>Loi récente en France (Sapin II) et en Europe (CS3D)</a:t>
            </a:r>
          </a:p>
          <a:p>
            <a:pPr marL="647700" lvl="2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800" dirty="0"/>
              <a:t>Mesures de préventions</a:t>
            </a:r>
          </a:p>
          <a:p>
            <a:pPr marL="647700" lvl="2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800" dirty="0"/>
              <a:t>Dispositifs de contrôle interne anticorruption</a:t>
            </a:r>
          </a:p>
          <a:p>
            <a:pPr marL="647700" lvl="2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800" dirty="0"/>
              <a:t>Cartographie des risques</a:t>
            </a:r>
          </a:p>
          <a:p>
            <a:pPr marL="647700" lvl="2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800" dirty="0"/>
              <a:t>Cibles visées :</a:t>
            </a:r>
          </a:p>
          <a:p>
            <a:pPr marL="1000125" lvl="3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600" dirty="0"/>
              <a:t>corruption</a:t>
            </a:r>
          </a:p>
          <a:p>
            <a:pPr marL="1000125" lvl="3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600" dirty="0"/>
              <a:t>trafic d’influence</a:t>
            </a:r>
          </a:p>
          <a:p>
            <a:pPr marL="1000125" lvl="3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600" dirty="0"/>
              <a:t>concussion</a:t>
            </a:r>
          </a:p>
          <a:p>
            <a:pPr marL="1000125" lvl="3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600" dirty="0"/>
              <a:t>prise illégale d’intérêts</a:t>
            </a:r>
          </a:p>
          <a:p>
            <a:pPr marL="1000125" lvl="3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600" dirty="0"/>
              <a:t>détournement de fonds publics</a:t>
            </a:r>
          </a:p>
          <a:p>
            <a:pPr marL="1000125" lvl="3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600" dirty="0"/>
              <a:t>favoritisme</a:t>
            </a:r>
            <a:endParaRPr lang="fr-FR" sz="1800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245AB5F-2239-B1E7-7481-42390B8630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139952" y="6467625"/>
            <a:ext cx="3816424" cy="180000"/>
          </a:xfrm>
        </p:spPr>
        <p:txBody>
          <a:bodyPr/>
          <a:lstStyle/>
          <a:p>
            <a:r>
              <a:rPr lang="fr-FR" dirty="0"/>
              <a:t>23 décembre 2025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CE4C559-7F94-E737-D28D-CD102DD335A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9858401-1896-4F80-9B2B-186795E41C27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6E0053F-64F6-F455-C5E9-2AC2C63AFB9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Titre de la présentation</a:t>
            </a:r>
            <a:endParaRPr lang="fr-FR" dirty="0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C1A52726-8E19-10DC-2D35-8B4BCC54E8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5805264"/>
            <a:ext cx="1101477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56992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C7E35F-481E-E0D4-4FD0-DFA7D17DAC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41FAAD-B021-308A-6541-02F49090C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Lutte contre le blanchiment et le financement du terrorisme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475596E-D064-637F-9CF3-CADFE2472E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8488" y="1268760"/>
            <a:ext cx="7146000" cy="4564865"/>
          </a:xfrm>
        </p:spPr>
        <p:txBody>
          <a:bodyPr/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fr-FR" sz="2000" dirty="0"/>
              <a:t>Lutte contre le blanchiment / obligations TRACFIN</a:t>
            </a:r>
            <a:endParaRPr lang="fr-FR" sz="2000" noProof="0" dirty="0"/>
          </a:p>
          <a:p>
            <a:pPr marL="647700" lvl="2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800" dirty="0"/>
              <a:t>Obligations de vigilance et de déclaration de soupçon</a:t>
            </a:r>
          </a:p>
          <a:p>
            <a:pPr marL="647700" lvl="2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800" dirty="0"/>
              <a:t>Code Monétaire et Financier + Normes professionnelles</a:t>
            </a:r>
          </a:p>
          <a:p>
            <a:pPr marL="647700" lvl="2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800" dirty="0"/>
              <a:t>Analyse des flux financiers inhabituels</a:t>
            </a:r>
          </a:p>
          <a:p>
            <a:pPr marL="647700" lvl="2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800" dirty="0"/>
              <a:t>Vérification de l’identité des dirigeants, des actionnaires ultimes, voire des partenaires commerciaux</a:t>
            </a:r>
          </a:p>
          <a:p>
            <a:pPr marL="647700" lvl="2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800" dirty="0"/>
              <a:t>En cas de doute ou d’opérations illégales, déclaration auprès de TRACFIN</a:t>
            </a:r>
          </a:p>
          <a:p>
            <a:pPr marL="1000125" lvl="3" indent="-285750" algn="l">
              <a:lnSpc>
                <a:spcPct val="100000"/>
              </a:lnSpc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400" dirty="0"/>
              <a:t>cellule de coordination chargée du traitement du renseignement et de l'action contre les circuits financiers clandestins au sein du ministère de l'économie, des finances et du budget en France</a:t>
            </a:r>
          </a:p>
          <a:p>
            <a:pPr marL="647700" lvl="2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800" dirty="0"/>
              <a:t>Prévention des risques réputationnels</a:t>
            </a:r>
          </a:p>
          <a:p>
            <a:pPr marL="647700" lvl="2" indent="-285750" algn="l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Char char="•"/>
            </a:pPr>
            <a:r>
              <a:rPr lang="fr-FR" sz="1800" dirty="0"/>
              <a:t>Contribution à la sécurité financière nationale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9F0819C-0695-37F9-1243-29055A781E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139952" y="6467625"/>
            <a:ext cx="3816424" cy="180000"/>
          </a:xfrm>
        </p:spPr>
        <p:txBody>
          <a:bodyPr/>
          <a:lstStyle/>
          <a:p>
            <a:r>
              <a:rPr lang="fr-FR" dirty="0"/>
              <a:t>23 décembre 2025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C829B46-3FF8-3DCD-5BBE-05A4345D567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9858401-1896-4F80-9B2B-186795E41C27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9C2CA5E-CC88-70EA-7E66-814305EC8C0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Titre de la présentation</a:t>
            </a:r>
            <a:endParaRPr lang="fr-FR" dirty="0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B704BB9E-AD9C-387E-C6CC-0163BD11E0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5805264"/>
            <a:ext cx="1101477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4653821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 institutionnel - nouveau logo">
  <a:themeElements>
    <a:clrScheme name="CNCC PPT">
      <a:dk1>
        <a:sysClr val="windowText" lastClr="000000"/>
      </a:dk1>
      <a:lt1>
        <a:sysClr val="window" lastClr="FFFFFF"/>
      </a:lt1>
      <a:dk2>
        <a:srgbClr val="4060AF"/>
      </a:dk2>
      <a:lt2>
        <a:srgbClr val="A0CFEB"/>
      </a:lt2>
      <a:accent1>
        <a:srgbClr val="0099CC"/>
      </a:accent1>
      <a:accent2>
        <a:srgbClr val="C90062"/>
      </a:accent2>
      <a:accent3>
        <a:srgbClr val="00B2A9"/>
      </a:accent3>
      <a:accent4>
        <a:srgbClr val="E98300"/>
      </a:accent4>
      <a:accent5>
        <a:srgbClr val="932D98"/>
      </a:accent5>
      <a:accent6>
        <a:srgbClr val="FECB00"/>
      </a:accent6>
      <a:hlink>
        <a:srgbClr val="000000"/>
      </a:hlink>
      <a:folHlink>
        <a:srgbClr val="000000"/>
      </a:folHlink>
    </a:clrScheme>
    <a:fontScheme name="CNCC PP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az_texte_2">
  <a:themeElements>
    <a:clrScheme name="CNCC PPT">
      <a:dk1>
        <a:sysClr val="windowText" lastClr="000000"/>
      </a:dk1>
      <a:lt1>
        <a:sysClr val="window" lastClr="FFFFFF"/>
      </a:lt1>
      <a:dk2>
        <a:srgbClr val="4060AF"/>
      </a:dk2>
      <a:lt2>
        <a:srgbClr val="A0CFEB"/>
      </a:lt2>
      <a:accent1>
        <a:srgbClr val="0099CC"/>
      </a:accent1>
      <a:accent2>
        <a:srgbClr val="C90062"/>
      </a:accent2>
      <a:accent3>
        <a:srgbClr val="00B2A9"/>
      </a:accent3>
      <a:accent4>
        <a:srgbClr val="E98300"/>
      </a:accent4>
      <a:accent5>
        <a:srgbClr val="932D98"/>
      </a:accent5>
      <a:accent6>
        <a:srgbClr val="FECB00"/>
      </a:accent6>
      <a:hlink>
        <a:srgbClr val="000000"/>
      </a:hlink>
      <a:folHlink>
        <a:srgbClr val="000000"/>
      </a:folHlink>
    </a:clrScheme>
    <a:fontScheme name="CNCC PP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  <a:scene3d>
          <a:camera prst="orthographicFront"/>
          <a:lightRig rig="soft" dir="t"/>
        </a:scene3d>
        <a:sp3d/>
      </a:spPr>
      <a:bodyPr rtlCol="0" anchor="ctr"/>
      <a:lstStyle>
        <a:defPPr algn="ctr">
          <a:defRPr sz="1400" b="1" cap="all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 algn="ctr">
          <a:defRPr sz="1000" cap="all" dirty="0" err="1" smtClean="0"/>
        </a:defPPr>
      </a:lstStyle>
    </a:txDef>
  </a:objectDefaults>
  <a:extraClrSchemeLst/>
</a:theme>
</file>

<file path=ppt/theme/theme3.xml><?xml version="1.0" encoding="utf-8"?>
<a:theme xmlns:a="http://schemas.openxmlformats.org/drawingml/2006/main" name="Baz intercalaires">
  <a:themeElements>
    <a:clrScheme name="CNCC PPT">
      <a:dk1>
        <a:sysClr val="windowText" lastClr="000000"/>
      </a:dk1>
      <a:lt1>
        <a:sysClr val="window" lastClr="FFFFFF"/>
      </a:lt1>
      <a:dk2>
        <a:srgbClr val="4060AF"/>
      </a:dk2>
      <a:lt2>
        <a:srgbClr val="A0CFEB"/>
      </a:lt2>
      <a:accent1>
        <a:srgbClr val="0099CC"/>
      </a:accent1>
      <a:accent2>
        <a:srgbClr val="C90062"/>
      </a:accent2>
      <a:accent3>
        <a:srgbClr val="00B2A9"/>
      </a:accent3>
      <a:accent4>
        <a:srgbClr val="E98300"/>
      </a:accent4>
      <a:accent5>
        <a:srgbClr val="932D98"/>
      </a:accent5>
      <a:accent6>
        <a:srgbClr val="FECB00"/>
      </a:accent6>
      <a:hlink>
        <a:srgbClr val="000000"/>
      </a:hlink>
      <a:folHlink>
        <a:srgbClr val="000000"/>
      </a:folHlink>
    </a:clrScheme>
    <a:fontScheme name="CNCC PP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Baz intercalaires">
  <a:themeElements>
    <a:clrScheme name="CNCC PPT">
      <a:dk1>
        <a:sysClr val="windowText" lastClr="000000"/>
      </a:dk1>
      <a:lt1>
        <a:sysClr val="window" lastClr="FFFFFF"/>
      </a:lt1>
      <a:dk2>
        <a:srgbClr val="4060AF"/>
      </a:dk2>
      <a:lt2>
        <a:srgbClr val="A0CFEB"/>
      </a:lt2>
      <a:accent1>
        <a:srgbClr val="0099CC"/>
      </a:accent1>
      <a:accent2>
        <a:srgbClr val="C90062"/>
      </a:accent2>
      <a:accent3>
        <a:srgbClr val="00B2A9"/>
      </a:accent3>
      <a:accent4>
        <a:srgbClr val="E98300"/>
      </a:accent4>
      <a:accent5>
        <a:srgbClr val="932D98"/>
      </a:accent5>
      <a:accent6>
        <a:srgbClr val="FECB00"/>
      </a:accent6>
      <a:hlink>
        <a:srgbClr val="000000"/>
      </a:hlink>
      <a:folHlink>
        <a:srgbClr val="000000"/>
      </a:folHlink>
    </a:clrScheme>
    <a:fontScheme name="CNCC PP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Powerpoint institutionnel - nouveau logo">
  <a:themeElements>
    <a:clrScheme name="CNCC PPT">
      <a:dk1>
        <a:sysClr val="windowText" lastClr="000000"/>
      </a:dk1>
      <a:lt1>
        <a:sysClr val="window" lastClr="FFFFFF"/>
      </a:lt1>
      <a:dk2>
        <a:srgbClr val="4060AF"/>
      </a:dk2>
      <a:lt2>
        <a:srgbClr val="A0CFEB"/>
      </a:lt2>
      <a:accent1>
        <a:srgbClr val="0099CC"/>
      </a:accent1>
      <a:accent2>
        <a:srgbClr val="C90062"/>
      </a:accent2>
      <a:accent3>
        <a:srgbClr val="00B2A9"/>
      </a:accent3>
      <a:accent4>
        <a:srgbClr val="E98300"/>
      </a:accent4>
      <a:accent5>
        <a:srgbClr val="932D98"/>
      </a:accent5>
      <a:accent6>
        <a:srgbClr val="FECB00"/>
      </a:accent6>
      <a:hlink>
        <a:srgbClr val="000000"/>
      </a:hlink>
      <a:folHlink>
        <a:srgbClr val="000000"/>
      </a:folHlink>
    </a:clrScheme>
    <a:fontScheme name="CNCC PP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 institutionnel - nouveau logo</Template>
  <TotalTime>1549</TotalTime>
  <Words>702</Words>
  <Application>Microsoft Office PowerPoint</Application>
  <PresentationFormat>Affichage à l'écran (4:3)</PresentationFormat>
  <Paragraphs>122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5</vt:i4>
      </vt:variant>
      <vt:variant>
        <vt:lpstr>Titres des diapositives</vt:lpstr>
      </vt:variant>
      <vt:variant>
        <vt:i4>11</vt:i4>
      </vt:variant>
    </vt:vector>
  </HeadingPairs>
  <TitlesOfParts>
    <vt:vector size="20" baseType="lpstr">
      <vt:lpstr>Arial</vt:lpstr>
      <vt:lpstr>Calibri</vt:lpstr>
      <vt:lpstr>Georgia</vt:lpstr>
      <vt:lpstr>Symbol</vt:lpstr>
      <vt:lpstr>Powerpoint institutionnel - nouveau logo</vt:lpstr>
      <vt:lpstr>Baz_texte_2</vt:lpstr>
      <vt:lpstr>Baz intercalaires</vt:lpstr>
      <vt:lpstr>1_Baz intercalaires</vt:lpstr>
      <vt:lpstr>1_Powerpoint institutionnel - nouveau logo</vt:lpstr>
      <vt:lpstr>Présentation PowerPoint</vt:lpstr>
      <vt:lpstr>Un acteur indépendant au service de la légalité</vt:lpstr>
      <vt:lpstr>Certification des comptes</vt:lpstr>
      <vt:lpstr>Vérification du respect des règles juridiques et comptables</vt:lpstr>
      <vt:lpstr>Vérification du respect des règles juridiques et comptables</vt:lpstr>
      <vt:lpstr>Analyse du contrôle interne et prévention des risques</vt:lpstr>
      <vt:lpstr>Détection des anomalies et devoir d’alerte</vt:lpstr>
      <vt:lpstr>Anti-corruption et conformité</vt:lpstr>
      <vt:lpstr>Lutte contre le blanchiment et le financement du terrorisme</vt:lpstr>
      <vt:lpstr>Conclusion</vt:lpstr>
      <vt:lpstr>Merci de votre attention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Sommaire</dc:title>
  <dc:creator>Frederique SIMEON</dc:creator>
  <cp:lastModifiedBy>BOUCHER Jean-Charles</cp:lastModifiedBy>
  <cp:revision>87</cp:revision>
  <cp:lastPrinted>2025-12-19T23:19:32Z</cp:lastPrinted>
  <dcterms:created xsi:type="dcterms:W3CDTF">2013-05-29T14:09:49Z</dcterms:created>
  <dcterms:modified xsi:type="dcterms:W3CDTF">2025-12-19T23:19:41Z</dcterms:modified>
</cp:coreProperties>
</file>